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27"/>
  </p:notesMasterIdLst>
  <p:sldIdLst>
    <p:sldId id="289" r:id="rId2"/>
    <p:sldId id="256" r:id="rId3"/>
    <p:sldId id="278" r:id="rId4"/>
    <p:sldId id="282" r:id="rId5"/>
    <p:sldId id="283" r:id="rId6"/>
    <p:sldId id="268" r:id="rId7"/>
    <p:sldId id="267" r:id="rId8"/>
    <p:sldId id="284" r:id="rId9"/>
    <p:sldId id="263" r:id="rId10"/>
    <p:sldId id="286" r:id="rId11"/>
    <p:sldId id="265" r:id="rId12"/>
    <p:sldId id="269" r:id="rId13"/>
    <p:sldId id="280" r:id="rId14"/>
    <p:sldId id="279" r:id="rId15"/>
    <p:sldId id="288" r:id="rId16"/>
    <p:sldId id="281" r:id="rId17"/>
    <p:sldId id="272" r:id="rId18"/>
    <p:sldId id="274" r:id="rId19"/>
    <p:sldId id="287" r:id="rId20"/>
    <p:sldId id="277" r:id="rId21"/>
    <p:sldId id="264" r:id="rId22"/>
    <p:sldId id="276" r:id="rId23"/>
    <p:sldId id="275" r:id="rId24"/>
    <p:sldId id="285" r:id="rId25"/>
    <p:sldId id="262" r:id="rId26"/>
  </p:sldIdLst>
  <p:sldSz cx="12192000" cy="6858000"/>
  <p:notesSz cx="7010400" cy="9236075"/>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62626"/>
    <a:srgbClr val="FD039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62" autoAdjust="0"/>
    <p:restoredTop sz="68584" autoAdjust="0"/>
  </p:normalViewPr>
  <p:slideViewPr>
    <p:cSldViewPr snapToGrid="0">
      <p:cViewPr varScale="1">
        <p:scale>
          <a:sx n="107" d="100"/>
          <a:sy n="107" d="100"/>
        </p:scale>
        <p:origin x="2608" y="168"/>
      </p:cViewPr>
      <p:guideLst/>
    </p:cSldViewPr>
  </p:slideViewPr>
  <p:outlineViewPr>
    <p:cViewPr>
      <p:scale>
        <a:sx n="33" d="100"/>
        <a:sy n="33" d="100"/>
      </p:scale>
      <p:origin x="0" y="-9420"/>
    </p:cViewPr>
  </p:outlineViewPr>
  <p:notesTextViewPr>
    <p:cViewPr>
      <p:scale>
        <a:sx n="3" d="2"/>
        <a:sy n="3" d="2"/>
      </p:scale>
      <p:origin x="0" y="0"/>
    </p:cViewPr>
  </p:notesTextViewPr>
  <p:sorterViewPr>
    <p:cViewPr>
      <p:scale>
        <a:sx n="80" d="100"/>
        <a:sy n="80" d="100"/>
      </p:scale>
      <p:origin x="0" y="0"/>
    </p:cViewPr>
  </p:sorterViewPr>
  <p:notesViewPr>
    <p:cSldViewPr snapToGrid="0">
      <p:cViewPr>
        <p:scale>
          <a:sx n="200" d="100"/>
          <a:sy n="200" d="100"/>
        </p:scale>
        <p:origin x="144" y="12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3407"/>
          </a:xfrm>
          <a:prstGeom prst="rect">
            <a:avLst/>
          </a:prstGeom>
        </p:spPr>
        <p:txBody>
          <a:bodyPr vert="horz" lIns="93177" tIns="46589" rIns="93177" bIns="46589" rtlCol="0"/>
          <a:lstStyle>
            <a:lvl1pPr algn="r">
              <a:defRPr sz="1200"/>
            </a:lvl1pPr>
          </a:lstStyle>
          <a:p>
            <a:fld id="{85DF5140-A64F-4990-94A3-5CEC5E029026}" type="datetimeFigureOut">
              <a:rPr lang="en-US" smtClean="0"/>
              <a:t>9/17/24</a:t>
            </a:fld>
            <a:endParaRPr lang="en-US"/>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3177" tIns="46589" rIns="93177" bIns="46589" rtlCol="0" anchor="b"/>
          <a:lstStyle>
            <a:lvl1pPr algn="r">
              <a:defRPr sz="1200"/>
            </a:lvl1pPr>
          </a:lstStyle>
          <a:p>
            <a:fld id="{CC508535-7DB7-4E3A-8061-3968AB251716}" type="slidenum">
              <a:rPr lang="en-US" smtClean="0"/>
              <a:t>‹#›</a:t>
            </a:fld>
            <a:endParaRPr lang="en-US"/>
          </a:p>
        </p:txBody>
      </p:sp>
    </p:spTree>
    <p:extLst>
      <p:ext uri="{BB962C8B-B14F-4D97-AF65-F5344CB8AC3E}">
        <p14:creationId xmlns:p14="http://schemas.microsoft.com/office/powerpoint/2010/main" val="1292850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apers.ssrn.com/sol3/papers.cfm?abstract_id=1456545"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r>
              <a:rPr lang="en-US" dirty="0"/>
              <a:t>What movies do you think of when you think of AI. If you’re like me, there are two – Terminator 2 and the Matrix. The machines taking over. AI is one of those words that has a litany of definitions. It depends a lot on who you ask. Remember the term “cloud” 10 years ago? It's the subject of both conversation and controversy.</a:t>
            </a:r>
          </a:p>
        </p:txBody>
      </p:sp>
      <p:sp>
        <p:nvSpPr>
          <p:cNvPr id="4" name="Slide Number Placeholder 3"/>
          <p:cNvSpPr>
            <a:spLocks noGrp="1"/>
          </p:cNvSpPr>
          <p:nvPr>
            <p:ph type="sldNum" sz="quarter" idx="5"/>
          </p:nvPr>
        </p:nvSpPr>
        <p:spPr/>
        <p:txBody>
          <a:bodyPr/>
          <a:lstStyle/>
          <a:p>
            <a:fld id="{CC508535-7DB7-4E3A-8061-3968AB251716}" type="slidenum">
              <a:rPr lang="en-US" smtClean="0"/>
              <a:t>2</a:t>
            </a:fld>
            <a:endParaRPr lang="en-US"/>
          </a:p>
        </p:txBody>
      </p:sp>
    </p:spTree>
    <p:extLst>
      <p:ext uri="{BB962C8B-B14F-4D97-AF65-F5344CB8AC3E}">
        <p14:creationId xmlns:p14="http://schemas.microsoft.com/office/powerpoint/2010/main" val="2512398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r>
              <a:rPr lang="en-US" b="0" i="0" dirty="0">
                <a:solidFill>
                  <a:srgbClr val="D1D5DB"/>
                </a:solidFill>
                <a:effectLst/>
                <a:latin typeface="Söhne"/>
              </a:rPr>
              <a:t>supervised learning requires labeled data with explicit inputs and outputs, aiming to predict the outputs for new data. Unsupervised learning, on the other hand, works with unlabeled data to discover patterns or structures within the data without specific output predictions. Both approaches have their strengths and applications, depending on the nature of the problem and the availability of labeled data.</a:t>
            </a:r>
          </a:p>
          <a:p>
            <a:endParaRPr lang="en-US" b="0" i="0" dirty="0">
              <a:solidFill>
                <a:srgbClr val="D1D5DB"/>
              </a:solidFill>
              <a:effectLst/>
              <a:latin typeface="Söhne"/>
            </a:endParaRPr>
          </a:p>
          <a:p>
            <a:r>
              <a:rPr lang="en-US" b="0" i="0" dirty="0">
                <a:solidFill>
                  <a:srgbClr val="D1D5DB"/>
                </a:solidFill>
                <a:effectLst/>
                <a:latin typeface="Söhne"/>
              </a:rPr>
              <a:t>Reinforcement learning is commonly applied in scenarios where the optimal decision-making strategy is not explicitly known, or the environment is dynamic and may change over time. It has been successfully used in areas such as robotics, game playing, recommendation systems, and autonomous vehicles. The agent's learning process in reinforcement learning is inspired by behavioral psychology, where rewards and punishments influence an organism's behavior to achieve desirable outcomes.</a:t>
            </a:r>
            <a:endParaRPr lang="en-US" dirty="0"/>
          </a:p>
          <a:p>
            <a:endParaRPr lang="en-US" dirty="0"/>
          </a:p>
          <a:p>
            <a:r>
              <a:rPr lang="en-US" dirty="0"/>
              <a:t>Tesla self-driving</a:t>
            </a:r>
          </a:p>
          <a:p>
            <a:r>
              <a:rPr lang="en-US" dirty="0"/>
              <a:t>Google Translate</a:t>
            </a:r>
          </a:p>
          <a:p>
            <a:r>
              <a:rPr lang="en-US" dirty="0"/>
              <a:t>Hawk AI fraud detection</a:t>
            </a:r>
          </a:p>
        </p:txBody>
      </p:sp>
      <p:sp>
        <p:nvSpPr>
          <p:cNvPr id="4" name="Slide Number Placeholder 3"/>
          <p:cNvSpPr>
            <a:spLocks noGrp="1"/>
          </p:cNvSpPr>
          <p:nvPr>
            <p:ph type="sldNum" sz="quarter" idx="5"/>
          </p:nvPr>
        </p:nvSpPr>
        <p:spPr/>
        <p:txBody>
          <a:bodyPr/>
          <a:lstStyle/>
          <a:p>
            <a:fld id="{CC508535-7DB7-4E3A-8061-3968AB251716}" type="slidenum">
              <a:rPr lang="en-US" smtClean="0"/>
              <a:t>13</a:t>
            </a:fld>
            <a:endParaRPr lang="en-US"/>
          </a:p>
        </p:txBody>
      </p:sp>
    </p:spTree>
    <p:extLst>
      <p:ext uri="{BB962C8B-B14F-4D97-AF65-F5344CB8AC3E}">
        <p14:creationId xmlns:p14="http://schemas.microsoft.com/office/powerpoint/2010/main" val="3287945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08535-7DB7-4E3A-8061-3968AB251716}" type="slidenum">
              <a:rPr lang="en-US" smtClean="0"/>
              <a:t>14</a:t>
            </a:fld>
            <a:endParaRPr lang="en-US"/>
          </a:p>
        </p:txBody>
      </p:sp>
    </p:spTree>
    <p:extLst>
      <p:ext uri="{BB962C8B-B14F-4D97-AF65-F5344CB8AC3E}">
        <p14:creationId xmlns:p14="http://schemas.microsoft.com/office/powerpoint/2010/main" val="251709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The Dunning-Kruger effect is when people believe the hype or think they're really good at something, even if they don't have much knowledge or experience in that area. They might feel super confident about it, but in reality, they're not as skilled as they think. It's like getting carried away by the excitement and overestimating their abilities. And, on the other hand, people who are truly experts may not buy into the hype and could underestimate their own skills because they're aware of how much there still is to learn.</a:t>
            </a:r>
            <a:endParaRPr lang="en-US" dirty="0"/>
          </a:p>
        </p:txBody>
      </p:sp>
      <p:sp>
        <p:nvSpPr>
          <p:cNvPr id="4" name="Slide Number Placeholder 3"/>
          <p:cNvSpPr>
            <a:spLocks noGrp="1"/>
          </p:cNvSpPr>
          <p:nvPr>
            <p:ph type="sldNum" sz="quarter" idx="5"/>
          </p:nvPr>
        </p:nvSpPr>
        <p:spPr/>
        <p:txBody>
          <a:bodyPr/>
          <a:lstStyle/>
          <a:p>
            <a:fld id="{CC508535-7DB7-4E3A-8061-3968AB251716}" type="slidenum">
              <a:rPr lang="en-US" smtClean="0"/>
              <a:t>16</a:t>
            </a:fld>
            <a:endParaRPr lang="en-US"/>
          </a:p>
        </p:txBody>
      </p:sp>
    </p:spTree>
    <p:extLst>
      <p:ext uri="{BB962C8B-B14F-4D97-AF65-F5344CB8AC3E}">
        <p14:creationId xmlns:p14="http://schemas.microsoft.com/office/powerpoint/2010/main" val="3406935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Disruptive technologies do take jobs – but they don’t decrease them. Like the tractor</a:t>
            </a:r>
          </a:p>
          <a:p>
            <a:pPr marL="228600" indent="-228600">
              <a:buAutoNum type="arabicPeriod"/>
            </a:pPr>
            <a:r>
              <a:rPr lang="en-US" dirty="0"/>
              <a:t>Cliff’s notes</a:t>
            </a:r>
          </a:p>
          <a:p>
            <a:pPr marL="228600" indent="-228600">
              <a:buAutoNum type="arabicPeriod"/>
            </a:pPr>
            <a:r>
              <a:rPr lang="en-US" dirty="0"/>
              <a:t>Grief counselor, hospice nurse, AI programmed to keep you safe.</a:t>
            </a:r>
          </a:p>
          <a:p>
            <a:pPr marL="228600" indent="-228600">
              <a:buAutoNum type="arabicPeriod"/>
            </a:pPr>
            <a:r>
              <a:rPr lang="en-US" dirty="0"/>
              <a:t>Bias</a:t>
            </a:r>
          </a:p>
          <a:p>
            <a:pPr marL="685800" lvl="1" indent="-228600">
              <a:buAutoNum type="arabicPeriod"/>
            </a:pPr>
            <a:r>
              <a:rPr lang="en-US" b="0" i="0" u="none" strike="noStrike" dirty="0">
                <a:effectLst/>
                <a:latin typeface="-apple-system"/>
              </a:rPr>
              <a:t>AI exists because humans operate out of bias. The emotional construct of the human psyche lends itself to emotional reactions. It also, with uncanny accuracy, identifies our weaknesses, and one of the things humans suck at is being purely objective, especially when under any kind of stress (not that this ever happens at work). Whether conscious or not, justified or not, prejudiced or not, all humans operate at some level out of bias. Now, we often label it differently - experience, wisdom, history, etc. - but at the end of the day it's a method we use internally to check our decision making, like some sort of failsafe in our brain. And because of that, bias has probably been historically responsible for more disparate treatment, outcomes, and decisions than any other human process. It's our default, no matter how much we may try to minimize it, and it's how we operate at our most basic levels. So much so, that there are volumes of legislation designed to combat bias, all, at some level, necessary, and all, at some level, shifting bias to another side of the equation, but never removing it completely. As humans, we bear the constant responsibility of ensuring that bias doesn't adversely or dramatically alter how we speak, act, live and breathe. It's a lot to carry.</a:t>
            </a:r>
            <a:r>
              <a:rPr lang="en-US" b="0" i="0" u="none" strike="noStrike" dirty="0">
                <a:effectLst/>
                <a:latin typeface="var(--artdeco-reset-typography-font-family-sans)"/>
              </a:rPr>
              <a:t> </a:t>
            </a:r>
            <a:endParaRPr lang="en-US" b="0" i="0" u="none" strike="noStrike" dirty="0">
              <a:effectLst/>
              <a:latin typeface="-apple-system"/>
            </a:endParaRPr>
          </a:p>
          <a:p>
            <a:pPr marL="685800" lvl="1" indent="-228600">
              <a:buAutoNum type="arabicPeriod"/>
            </a:pPr>
            <a:r>
              <a:rPr lang="en-US" b="0" i="0" u="none" strike="noStrike" dirty="0">
                <a:effectLst/>
                <a:latin typeface="-apple-system"/>
              </a:rPr>
              <a:t>AI carries no such burden. AI is purely objective, purely logical, purely factual. That's the benefit. And the problem. Just as a world operating purely out of bias is doomed to fail, a world operating without empathy is equally volatile. There are intangibles and nuance that enter into the interactions between a consumer and business that are simply too esoteric and foreign for an AI to parse. It would be like asking a bird to paint like Rembrandt - not only is there no way to communicate, but there’s also not even a common frame of reference to start with. In other words, when two humans interact, there is already a common baseline experience - both are emotional beings with a range of emotive experience. Both, whether known to them or not, are masters of non-verbal communication. Both are operating from with same basic needs (food, shelter, etc.). Both want to feel safe. It's those intangibles that make us human - the need and desire to form emotional connections with other people. There is a uniqueness to every interaction with another person. No two people can have exactly the same conversation twice. There will always be other factors – how one person is feeling, environmental distractions, time of day, the words used, the tone of voice, the list is infinite – that change the dynamic. Yet, there remains a genuineness that comes from personal interaction, and it forms the basis for how we feel.</a:t>
            </a:r>
            <a:endParaRPr lang="en-US" dirty="0"/>
          </a:p>
          <a:p>
            <a:pPr marL="228600" indent="-228600">
              <a:buAutoNum type="arabicPeriod"/>
            </a:pPr>
            <a:r>
              <a:rPr lang="en-US" dirty="0"/>
              <a:t>What is the most important element of your business?</a:t>
            </a:r>
          </a:p>
        </p:txBody>
      </p:sp>
      <p:sp>
        <p:nvSpPr>
          <p:cNvPr id="4" name="Slide Number Placeholder 3"/>
          <p:cNvSpPr>
            <a:spLocks noGrp="1"/>
          </p:cNvSpPr>
          <p:nvPr>
            <p:ph type="sldNum" sz="quarter" idx="5"/>
          </p:nvPr>
        </p:nvSpPr>
        <p:spPr/>
        <p:txBody>
          <a:bodyPr/>
          <a:lstStyle/>
          <a:p>
            <a:fld id="{CC508535-7DB7-4E3A-8061-3968AB251716}" type="slidenum">
              <a:rPr lang="en-US" smtClean="0"/>
              <a:t>17</a:t>
            </a:fld>
            <a:endParaRPr lang="en-US"/>
          </a:p>
        </p:txBody>
      </p:sp>
    </p:spTree>
    <p:extLst>
      <p:ext uri="{BB962C8B-B14F-4D97-AF65-F5344CB8AC3E}">
        <p14:creationId xmlns:p14="http://schemas.microsoft.com/office/powerpoint/2010/main" val="3847237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u="none" strike="noStrike" dirty="0">
                <a:effectLst/>
                <a:latin typeface="var(--mdc-font-family-default-secondary)"/>
              </a:rPr>
              <a:t>Technology creates more jobs than it destroys, including some you can’t imagine at the outset.</a:t>
            </a:r>
          </a:p>
          <a:p>
            <a:pPr algn="l"/>
            <a:r>
              <a:rPr lang="en-US" b="0" i="0" u="none" strike="noStrike" dirty="0">
                <a:solidFill>
                  <a:srgbClr val="333333"/>
                </a:solidFill>
                <a:effectLst/>
                <a:latin typeface="McKinsey Sans"/>
              </a:rPr>
              <a:t>New technologies have spurred the creation of many more jobs than they destroyed, and some of the new jobs will be in occupations that cannot be envisioned at the outset; one study found that </a:t>
            </a:r>
            <a:r>
              <a:rPr lang="en-US" b="0" i="0" u="none" strike="noStrike" dirty="0">
                <a:solidFill>
                  <a:srgbClr val="333333"/>
                </a:solidFill>
                <a:effectLst/>
                <a:latin typeface="McKinsey Sans"/>
                <a:hlinkClick r:id="rId3"/>
              </a:rPr>
              <a:t>0.56 percent of new jobs in the United States each year are in new occupations</a:t>
            </a:r>
            <a:r>
              <a:rPr lang="en-US" b="0" i="0" u="none" strike="noStrike" dirty="0">
                <a:solidFill>
                  <a:srgbClr val="333333"/>
                </a:solidFill>
                <a:effectLst/>
                <a:latin typeface="McKinsey Sans"/>
              </a:rPr>
              <a:t>.</a:t>
            </a:r>
          </a:p>
          <a:p>
            <a:endParaRPr lang="en-US" b="0" i="0" u="none" strike="noStrike" dirty="0">
              <a:solidFill>
                <a:srgbClr val="333333"/>
              </a:solidFill>
              <a:effectLst/>
              <a:latin typeface="McKinsey Sans"/>
            </a:endParaRPr>
          </a:p>
          <a:p>
            <a:r>
              <a:rPr lang="en-US" b="0" i="0" u="none" strike="noStrike" dirty="0">
                <a:solidFill>
                  <a:srgbClr val="333333"/>
                </a:solidFill>
                <a:effectLst/>
                <a:latin typeface="McKinsey Sans"/>
              </a:rPr>
              <a:t>Most jobs created by technology are outside the technology-producing sector itself. We estimate that the introduction of the personal computer, for instance, has enabled the creation of 15.8 million net new jobs in the United States since 1980, even after accounting for jobs displaced. About 90 percent of these are in occupations that use the PC in other industries, such as call-center representatives, financial analysts, and inventory managers.</a:t>
            </a:r>
            <a:endParaRPr lang="en-US" dirty="0"/>
          </a:p>
        </p:txBody>
      </p:sp>
      <p:sp>
        <p:nvSpPr>
          <p:cNvPr id="4" name="Slide Number Placeholder 3"/>
          <p:cNvSpPr>
            <a:spLocks noGrp="1"/>
          </p:cNvSpPr>
          <p:nvPr>
            <p:ph type="sldNum" sz="quarter" idx="5"/>
          </p:nvPr>
        </p:nvSpPr>
        <p:spPr/>
        <p:txBody>
          <a:bodyPr/>
          <a:lstStyle/>
          <a:p>
            <a:fld id="{CC508535-7DB7-4E3A-8061-3968AB251716}" type="slidenum">
              <a:rPr lang="en-US" smtClean="0"/>
              <a:t>18</a:t>
            </a:fld>
            <a:endParaRPr lang="en-US"/>
          </a:p>
        </p:txBody>
      </p:sp>
    </p:spTree>
    <p:extLst>
      <p:ext uri="{BB962C8B-B14F-4D97-AF65-F5344CB8AC3E}">
        <p14:creationId xmlns:p14="http://schemas.microsoft.com/office/powerpoint/2010/main" val="1650892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Cut to Cursor</a:t>
            </a:r>
          </a:p>
        </p:txBody>
      </p:sp>
      <p:sp>
        <p:nvSpPr>
          <p:cNvPr id="4" name="Slide Number Placeholder 3"/>
          <p:cNvSpPr>
            <a:spLocks noGrp="1"/>
          </p:cNvSpPr>
          <p:nvPr>
            <p:ph type="sldNum" sz="quarter" idx="5"/>
          </p:nvPr>
        </p:nvSpPr>
        <p:spPr/>
        <p:txBody>
          <a:bodyPr/>
          <a:lstStyle/>
          <a:p>
            <a:fld id="{CC508535-7DB7-4E3A-8061-3968AB251716}" type="slidenum">
              <a:rPr lang="en-US" smtClean="0"/>
              <a:t>19</a:t>
            </a:fld>
            <a:endParaRPr lang="en-US"/>
          </a:p>
        </p:txBody>
      </p:sp>
    </p:spTree>
    <p:extLst>
      <p:ext uri="{BB962C8B-B14F-4D97-AF65-F5344CB8AC3E}">
        <p14:creationId xmlns:p14="http://schemas.microsoft.com/office/powerpoint/2010/main" val="3498740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08535-7DB7-4E3A-8061-3968AB251716}" type="slidenum">
              <a:rPr lang="en-US" smtClean="0"/>
              <a:t>20</a:t>
            </a:fld>
            <a:endParaRPr lang="en-US"/>
          </a:p>
        </p:txBody>
      </p:sp>
    </p:spTree>
    <p:extLst>
      <p:ext uri="{BB962C8B-B14F-4D97-AF65-F5344CB8AC3E}">
        <p14:creationId xmlns:p14="http://schemas.microsoft.com/office/powerpoint/2010/main" val="3820641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r>
              <a:rPr lang="en-US" dirty="0"/>
              <a:t>Yes! Imagine needing brain surgery and the qualifications of the person performing it were *only* having read every book on brain surgery </a:t>
            </a:r>
          </a:p>
          <a:p>
            <a:r>
              <a:rPr lang="en-US" dirty="0"/>
              <a:t>The difference between knowledge and wisdom and experience</a:t>
            </a:r>
          </a:p>
          <a:p>
            <a:r>
              <a:rPr lang="en-US" dirty="0"/>
              <a:t>AI horror stories</a:t>
            </a:r>
          </a:p>
          <a:p>
            <a:endParaRPr lang="en-US" dirty="0"/>
          </a:p>
          <a:p>
            <a:pPr marL="171450" indent="-171450">
              <a:buFontTx/>
              <a:buChar char="-"/>
            </a:pPr>
            <a:r>
              <a:rPr lang="en-US" dirty="0"/>
              <a:t>Air Canada’s chatbot promised a customer that his fare could be refunded for bereavement, but Air Canada declined, and then doubled down stating that it was not at fault for something its AI did. Spoiler alert – it was.</a:t>
            </a:r>
          </a:p>
          <a:p>
            <a:pPr marL="171450" indent="-171450">
              <a:buFontTx/>
              <a:buChar char="-"/>
            </a:pPr>
            <a:r>
              <a:rPr lang="en-US" dirty="0"/>
              <a:t>Turnitin, an anti-AI plagiarism detector falsely identified papers as AI generated</a:t>
            </a:r>
          </a:p>
          <a:p>
            <a:pPr marL="171450" indent="-171450">
              <a:buFontTx/>
              <a:buChar char="-"/>
            </a:pPr>
            <a:r>
              <a:rPr lang="en-US" dirty="0"/>
              <a:t>The city of New York rolled out an AI that told business owners they were allowed to steal a portion of tips, go cashless, and pay less than minimum wage</a:t>
            </a:r>
          </a:p>
          <a:p>
            <a:pPr marL="171450" indent="-171450">
              <a:buFontTx/>
              <a:buChar char="-"/>
            </a:pPr>
            <a:r>
              <a:rPr lang="en-US" dirty="0"/>
              <a:t>Dutch parliament, including the PM, resigned after finding that 20,000 families were defrauded because of a discriminatory AI algorithm</a:t>
            </a:r>
          </a:p>
          <a:p>
            <a:pPr marL="171450" indent="-171450">
              <a:buFontTx/>
              <a:buChar char="-"/>
            </a:pPr>
            <a:r>
              <a:rPr lang="en-US" dirty="0"/>
              <a:t>National Eating Disorder Association bot told a user to aim to lose 1-2 pounds per week</a:t>
            </a:r>
          </a:p>
          <a:p>
            <a:pPr marL="171450" indent="-171450">
              <a:buFontTx/>
              <a:buChar char="-"/>
            </a:pPr>
            <a:r>
              <a:rPr lang="en-US" dirty="0"/>
              <a:t>Remember the short-lived ”Zillow Offers”? It ended up costing them over $300 million and 2000 people were laid off</a:t>
            </a:r>
          </a:p>
        </p:txBody>
      </p:sp>
      <p:sp>
        <p:nvSpPr>
          <p:cNvPr id="4" name="Slide Number Placeholder 3"/>
          <p:cNvSpPr>
            <a:spLocks noGrp="1"/>
          </p:cNvSpPr>
          <p:nvPr>
            <p:ph type="sldNum" sz="quarter" idx="5"/>
          </p:nvPr>
        </p:nvSpPr>
        <p:spPr/>
        <p:txBody>
          <a:bodyPr/>
          <a:lstStyle/>
          <a:p>
            <a:fld id="{CC508535-7DB7-4E3A-8061-3968AB251716}" type="slidenum">
              <a:rPr lang="en-US" smtClean="0"/>
              <a:t>21</a:t>
            </a:fld>
            <a:endParaRPr lang="en-US"/>
          </a:p>
        </p:txBody>
      </p:sp>
    </p:spTree>
    <p:extLst>
      <p:ext uri="{BB962C8B-B14F-4D97-AF65-F5344CB8AC3E}">
        <p14:creationId xmlns:p14="http://schemas.microsoft.com/office/powerpoint/2010/main" val="286036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08535-7DB7-4E3A-8061-3968AB251716}" type="slidenum">
              <a:rPr lang="en-US" smtClean="0"/>
              <a:t>22</a:t>
            </a:fld>
            <a:endParaRPr lang="en-US"/>
          </a:p>
        </p:txBody>
      </p:sp>
    </p:spTree>
    <p:extLst>
      <p:ext uri="{BB962C8B-B14F-4D97-AF65-F5344CB8AC3E}">
        <p14:creationId xmlns:p14="http://schemas.microsoft.com/office/powerpoint/2010/main" val="3688531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CEO of Koko</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mental-health bot called Koko used ChatGPT bots to masquerade as online therapists – without telling their patrons</a:t>
            </a:r>
          </a:p>
          <a:p>
            <a:endParaRPr lang="en-US" dirty="0"/>
          </a:p>
        </p:txBody>
      </p:sp>
      <p:sp>
        <p:nvSpPr>
          <p:cNvPr id="4" name="Slide Number Placeholder 3"/>
          <p:cNvSpPr>
            <a:spLocks noGrp="1"/>
          </p:cNvSpPr>
          <p:nvPr>
            <p:ph type="sldNum" sz="quarter" idx="5"/>
          </p:nvPr>
        </p:nvSpPr>
        <p:spPr/>
        <p:txBody>
          <a:bodyPr/>
          <a:lstStyle/>
          <a:p>
            <a:fld id="{CC508535-7DB7-4E3A-8061-3968AB251716}" type="slidenum">
              <a:rPr lang="en-US" smtClean="0"/>
              <a:t>23</a:t>
            </a:fld>
            <a:endParaRPr lang="en-US"/>
          </a:p>
        </p:txBody>
      </p:sp>
    </p:spTree>
    <p:extLst>
      <p:ext uri="{BB962C8B-B14F-4D97-AF65-F5344CB8AC3E}">
        <p14:creationId xmlns:p14="http://schemas.microsoft.com/office/powerpoint/2010/main" val="1202790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r>
              <a:rPr lang="en-US" dirty="0"/>
              <a:t>I want you to think of the ocean…..</a:t>
            </a:r>
          </a:p>
        </p:txBody>
      </p:sp>
      <p:sp>
        <p:nvSpPr>
          <p:cNvPr id="4" name="Slide Number Placeholder 3"/>
          <p:cNvSpPr>
            <a:spLocks noGrp="1"/>
          </p:cNvSpPr>
          <p:nvPr>
            <p:ph type="sldNum" sz="quarter" idx="5"/>
          </p:nvPr>
        </p:nvSpPr>
        <p:spPr/>
        <p:txBody>
          <a:bodyPr/>
          <a:lstStyle/>
          <a:p>
            <a:fld id="{CC508535-7DB7-4E3A-8061-3968AB251716}" type="slidenum">
              <a:rPr lang="en-US" smtClean="0"/>
              <a:t>3</a:t>
            </a:fld>
            <a:endParaRPr lang="en-US"/>
          </a:p>
        </p:txBody>
      </p:sp>
    </p:spTree>
    <p:extLst>
      <p:ext uri="{BB962C8B-B14F-4D97-AF65-F5344CB8AC3E}">
        <p14:creationId xmlns:p14="http://schemas.microsoft.com/office/powerpoint/2010/main" val="2516474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Former CEO of IBM</a:t>
            </a:r>
          </a:p>
        </p:txBody>
      </p:sp>
      <p:sp>
        <p:nvSpPr>
          <p:cNvPr id="4" name="Slide Number Placeholder 3"/>
          <p:cNvSpPr>
            <a:spLocks noGrp="1"/>
          </p:cNvSpPr>
          <p:nvPr>
            <p:ph type="sldNum" sz="quarter" idx="5"/>
          </p:nvPr>
        </p:nvSpPr>
        <p:spPr/>
        <p:txBody>
          <a:bodyPr/>
          <a:lstStyle/>
          <a:p>
            <a:fld id="{CC508535-7DB7-4E3A-8061-3968AB251716}" type="slidenum">
              <a:rPr lang="en-US" smtClean="0"/>
              <a:t>24</a:t>
            </a:fld>
            <a:endParaRPr lang="en-US"/>
          </a:p>
        </p:txBody>
      </p:sp>
    </p:spTree>
    <p:extLst>
      <p:ext uri="{BB962C8B-B14F-4D97-AF65-F5344CB8AC3E}">
        <p14:creationId xmlns:p14="http://schemas.microsoft.com/office/powerpoint/2010/main" val="447387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08535-7DB7-4E3A-8061-3968AB251716}" type="slidenum">
              <a:rPr lang="en-US" smtClean="0"/>
              <a:t>25</a:t>
            </a:fld>
            <a:endParaRPr lang="en-US"/>
          </a:p>
        </p:txBody>
      </p:sp>
    </p:spTree>
    <p:extLst>
      <p:ext uri="{BB962C8B-B14F-4D97-AF65-F5344CB8AC3E}">
        <p14:creationId xmlns:p14="http://schemas.microsoft.com/office/powerpoint/2010/main" val="3972781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08535-7DB7-4E3A-8061-3968AB251716}" type="slidenum">
              <a:rPr lang="en-US" smtClean="0"/>
              <a:t>4</a:t>
            </a:fld>
            <a:endParaRPr lang="en-US"/>
          </a:p>
        </p:txBody>
      </p:sp>
    </p:spTree>
    <p:extLst>
      <p:ext uri="{BB962C8B-B14F-4D97-AF65-F5344CB8AC3E}">
        <p14:creationId xmlns:p14="http://schemas.microsoft.com/office/powerpoint/2010/main" val="497152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r>
              <a:rPr lang="en-US" dirty="0"/>
              <a:t>CEO of Alphabet (google)</a:t>
            </a:r>
          </a:p>
        </p:txBody>
      </p:sp>
      <p:sp>
        <p:nvSpPr>
          <p:cNvPr id="4" name="Slide Number Placeholder 3"/>
          <p:cNvSpPr>
            <a:spLocks noGrp="1"/>
          </p:cNvSpPr>
          <p:nvPr>
            <p:ph type="sldNum" sz="quarter" idx="5"/>
          </p:nvPr>
        </p:nvSpPr>
        <p:spPr/>
        <p:txBody>
          <a:bodyPr/>
          <a:lstStyle/>
          <a:p>
            <a:fld id="{CC508535-7DB7-4E3A-8061-3968AB251716}" type="slidenum">
              <a:rPr lang="en-US" smtClean="0"/>
              <a:t>6</a:t>
            </a:fld>
            <a:endParaRPr lang="en-US"/>
          </a:p>
        </p:txBody>
      </p:sp>
    </p:spTree>
    <p:extLst>
      <p:ext uri="{BB962C8B-B14F-4D97-AF65-F5344CB8AC3E}">
        <p14:creationId xmlns:p14="http://schemas.microsoft.com/office/powerpoint/2010/main" val="2792731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08535-7DB7-4E3A-8061-3968AB251716}" type="slidenum">
              <a:rPr lang="en-US" smtClean="0"/>
              <a:t>8</a:t>
            </a:fld>
            <a:endParaRPr lang="en-US"/>
          </a:p>
        </p:txBody>
      </p:sp>
    </p:spTree>
    <p:extLst>
      <p:ext uri="{BB962C8B-B14F-4D97-AF65-F5344CB8AC3E}">
        <p14:creationId xmlns:p14="http://schemas.microsoft.com/office/powerpoint/2010/main" val="1443976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08535-7DB7-4E3A-8061-3968AB251716}" type="slidenum">
              <a:rPr lang="en-US" smtClean="0"/>
              <a:t>9</a:t>
            </a:fld>
            <a:endParaRPr lang="en-US"/>
          </a:p>
        </p:txBody>
      </p:sp>
    </p:spTree>
    <p:extLst>
      <p:ext uri="{BB962C8B-B14F-4D97-AF65-F5344CB8AC3E}">
        <p14:creationId xmlns:p14="http://schemas.microsoft.com/office/powerpoint/2010/main" val="1772368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08535-7DB7-4E3A-8061-3968AB251716}" type="slidenum">
              <a:rPr lang="en-US" smtClean="0"/>
              <a:t>10</a:t>
            </a:fld>
            <a:endParaRPr lang="en-US"/>
          </a:p>
        </p:txBody>
      </p:sp>
    </p:spTree>
    <p:extLst>
      <p:ext uri="{BB962C8B-B14F-4D97-AF65-F5344CB8AC3E}">
        <p14:creationId xmlns:p14="http://schemas.microsoft.com/office/powerpoint/2010/main" val="286036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r>
              <a:rPr lang="en-US" b="0" i="0" dirty="0">
                <a:solidFill>
                  <a:srgbClr val="D1D5DB"/>
                </a:solidFill>
                <a:effectLst/>
                <a:latin typeface="Söhne"/>
              </a:rPr>
              <a:t>supervised learning requires labeled data with explicit inputs and outputs, aiming to predict the outputs for new data. Unsupervised learning, on the other hand, works with unlabeled data to discover patterns or structures within the data without specific output predictions. Both approaches have their strengths and applications, depending on the nature of the problem and the availability of labeled data.</a:t>
            </a:r>
          </a:p>
          <a:p>
            <a:endParaRPr lang="en-US" b="0" i="0" dirty="0">
              <a:solidFill>
                <a:srgbClr val="D1D5DB"/>
              </a:solidFill>
              <a:effectLst/>
              <a:latin typeface="Söhne"/>
            </a:endParaRPr>
          </a:p>
          <a:p>
            <a:r>
              <a:rPr lang="en-US" b="0" i="0" dirty="0">
                <a:solidFill>
                  <a:srgbClr val="D1D5DB"/>
                </a:solidFill>
                <a:effectLst/>
                <a:latin typeface="Söhne"/>
              </a:rPr>
              <a:t>Reinforcement learning is commonly applied in scenarios where the optimal decision-making strategy is not explicitly known, or the environment is dynamic and may change over time. It has been successfully used in areas such as robotics, game playing, recommendation systems, and autonomous vehicles. The agent's learning process in reinforcement learning is inspired by behavioral psychology, where rewards and punishments influence an organism's behavior to achieve desirable outcomes.</a:t>
            </a:r>
            <a:endParaRPr lang="en-US" dirty="0"/>
          </a:p>
          <a:p>
            <a:endParaRPr lang="en-US" dirty="0"/>
          </a:p>
          <a:p>
            <a:r>
              <a:rPr lang="en-US" dirty="0"/>
              <a:t>Tesla self-driving</a:t>
            </a:r>
          </a:p>
          <a:p>
            <a:r>
              <a:rPr lang="en-US" dirty="0"/>
              <a:t>Google Translate</a:t>
            </a:r>
          </a:p>
        </p:txBody>
      </p:sp>
      <p:sp>
        <p:nvSpPr>
          <p:cNvPr id="4" name="Slide Number Placeholder 3"/>
          <p:cNvSpPr>
            <a:spLocks noGrp="1"/>
          </p:cNvSpPr>
          <p:nvPr>
            <p:ph type="sldNum" sz="quarter" idx="5"/>
          </p:nvPr>
        </p:nvSpPr>
        <p:spPr/>
        <p:txBody>
          <a:bodyPr/>
          <a:lstStyle/>
          <a:p>
            <a:fld id="{CC508535-7DB7-4E3A-8061-3968AB251716}" type="slidenum">
              <a:rPr lang="en-US" smtClean="0"/>
              <a:t>11</a:t>
            </a:fld>
            <a:endParaRPr lang="en-US"/>
          </a:p>
        </p:txBody>
      </p:sp>
    </p:spTree>
    <p:extLst>
      <p:ext uri="{BB962C8B-B14F-4D97-AF65-F5344CB8AC3E}">
        <p14:creationId xmlns:p14="http://schemas.microsoft.com/office/powerpoint/2010/main" val="2813020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08535-7DB7-4E3A-8061-3968AB251716}" type="slidenum">
              <a:rPr lang="en-US" smtClean="0"/>
              <a:t>12</a:t>
            </a:fld>
            <a:endParaRPr lang="en-US"/>
          </a:p>
        </p:txBody>
      </p:sp>
    </p:spTree>
    <p:extLst>
      <p:ext uri="{BB962C8B-B14F-4D97-AF65-F5344CB8AC3E}">
        <p14:creationId xmlns:p14="http://schemas.microsoft.com/office/powerpoint/2010/main" val="298208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F5C3D-0F19-F2A5-1481-4F6414A44259}"/>
              </a:ext>
            </a:extLst>
          </p:cNvPr>
          <p:cNvSpPr>
            <a:spLocks noGrp="1"/>
          </p:cNvSpPr>
          <p:nvPr>
            <p:ph type="title"/>
          </p:nvPr>
        </p:nvSpPr>
        <p:spPr>
          <a:xfrm>
            <a:off x="393701" y="2766218"/>
            <a:ext cx="11442700" cy="815182"/>
          </a:xfrm>
          <a:prstGeom prst="rect">
            <a:avLst/>
          </a:prstGeom>
        </p:spPr>
        <p:txBody>
          <a:bodyPr/>
          <a:lstStyle>
            <a:lvl1pPr algn="ctr">
              <a:defRPr sz="6000" b="1"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9C649A7B-C54F-C4F4-27CB-D71E596501E1}"/>
              </a:ext>
            </a:extLst>
          </p:cNvPr>
          <p:cNvSpPr>
            <a:spLocks noGrp="1"/>
          </p:cNvSpPr>
          <p:nvPr>
            <p:ph type="body" sz="quarter" idx="10"/>
          </p:nvPr>
        </p:nvSpPr>
        <p:spPr>
          <a:xfrm>
            <a:off x="3676652" y="3594100"/>
            <a:ext cx="4838700" cy="685800"/>
          </a:xfrm>
          <a:prstGeom prst="rect">
            <a:avLst/>
          </a:prstGeom>
        </p:spPr>
        <p:txBody>
          <a:bodyPr/>
          <a:lstStyle>
            <a:lvl1pPr algn="ctr">
              <a:defRPr sz="2800">
                <a:solidFill>
                  <a:schemeClr val="accent1"/>
                </a:solidFill>
                <a:latin typeface="Calibri" panose="020F0502020204030204" pitchFamily="34" charset="0"/>
                <a:cs typeface="Calibri" panose="020F0502020204030204" pitchFamily="34" charset="0"/>
              </a:defRPr>
            </a:lvl1pPr>
          </a:lstStyle>
          <a:p>
            <a:pPr lvl="0"/>
            <a:r>
              <a:rPr lang="en-US" dirty="0"/>
              <a:t>Click to edit Master text styles</a:t>
            </a:r>
          </a:p>
        </p:txBody>
      </p:sp>
    </p:spTree>
    <p:extLst>
      <p:ext uri="{BB962C8B-B14F-4D97-AF65-F5344CB8AC3E}">
        <p14:creationId xmlns:p14="http://schemas.microsoft.com/office/powerpoint/2010/main" val="20419905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51BA1-1E9A-3C13-9680-409DF99BE62E}"/>
              </a:ext>
            </a:extLst>
          </p:cNvPr>
          <p:cNvSpPr>
            <a:spLocks noGrp="1"/>
          </p:cNvSpPr>
          <p:nvPr>
            <p:ph type="title"/>
          </p:nvPr>
        </p:nvSpPr>
        <p:spPr>
          <a:xfrm>
            <a:off x="304801" y="379413"/>
            <a:ext cx="4025900" cy="6099175"/>
          </a:xfrm>
          <a:prstGeom prst="rect">
            <a:avLst/>
          </a:prstGeom>
        </p:spPr>
        <p:txBody>
          <a:bodyPr anchor="ctr"/>
          <a:lstStyle>
            <a:lvl1pPr algn="r">
              <a:defRPr b="1"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D3112884-F02A-D631-F47E-073BD330521D}"/>
              </a:ext>
            </a:extLst>
          </p:cNvPr>
          <p:cNvCxnSpPr/>
          <p:nvPr userDrawn="1"/>
        </p:nvCxnSpPr>
        <p:spPr>
          <a:xfrm>
            <a:off x="4635500" y="1943100"/>
            <a:ext cx="0" cy="29464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D6186E37-B7D7-0968-EB2A-450362009A73}"/>
              </a:ext>
            </a:extLst>
          </p:cNvPr>
          <p:cNvSpPr>
            <a:spLocks noGrp="1"/>
          </p:cNvSpPr>
          <p:nvPr>
            <p:ph type="body" sz="quarter" idx="10"/>
          </p:nvPr>
        </p:nvSpPr>
        <p:spPr>
          <a:xfrm>
            <a:off x="4940301" y="379414"/>
            <a:ext cx="6946900" cy="6099175"/>
          </a:xfrm>
          <a:prstGeom prst="rect">
            <a:avLst/>
          </a:prstGeom>
        </p:spPr>
        <p:txBody>
          <a:bodyPr anchor="ctr"/>
          <a:lstStyle>
            <a:lvl1pPr>
              <a:defRPr sz="2800" b="1">
                <a:solidFill>
                  <a:schemeClr val="bg1"/>
                </a:solidFill>
                <a:latin typeface="Calibri" panose="020F0502020204030204" pitchFamily="34" charset="0"/>
                <a:cs typeface="Calibri" panose="020F0502020204030204" pitchFamily="34" charset="0"/>
              </a:defRPr>
            </a:lvl1pPr>
            <a:lvl2pPr marL="265179" indent="-182882">
              <a:buClr>
                <a:schemeClr val="accent1"/>
              </a:buClr>
              <a:buSzPct val="125000"/>
              <a:buFont typeface="Wingdings" pitchFamily="2" charset="2"/>
              <a:buChar char="§"/>
              <a:defRPr baseline="0">
                <a:solidFill>
                  <a:schemeClr val="bg1"/>
                </a:solidFill>
                <a:latin typeface="Calibri" panose="020F0502020204030204" pitchFamily="34" charset="0"/>
                <a:cs typeface="Calibri" panose="020F0502020204030204" pitchFamily="34" charset="0"/>
              </a:defRPr>
            </a:lvl2pPr>
            <a:lvl3pPr marL="448062" indent="-182882">
              <a:buClr>
                <a:schemeClr val="accent1"/>
              </a:buClr>
              <a:buSzPct val="125000"/>
              <a:buFont typeface="Wingdings" pitchFamily="2" charset="2"/>
              <a:buChar char="§"/>
              <a:defRPr baseline="0">
                <a:solidFill>
                  <a:schemeClr val="bg1"/>
                </a:solidFill>
              </a:defRPr>
            </a:lvl3pPr>
            <a:lvl4pPr marL="594367" indent="-182882">
              <a:buClr>
                <a:schemeClr val="accent1"/>
              </a:buClr>
              <a:buSzPct val="125000"/>
              <a:buFont typeface="Wingdings" pitchFamily="2" charset="2"/>
              <a:buChar char="§"/>
              <a:defRPr baseline="0">
                <a:solidFill>
                  <a:schemeClr val="bg1"/>
                </a:solidFill>
              </a:defRPr>
            </a:lvl4pPr>
            <a:lvl5pPr marL="777250" indent="-182882">
              <a:buClr>
                <a:schemeClr val="accent1"/>
              </a:buClr>
              <a:buSzPct val="125000"/>
              <a:buFont typeface="Wingdings" pitchFamily="2" charset="2"/>
              <a:buChar char="§"/>
              <a:defRPr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67156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57086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pic>
        <p:nvPicPr>
          <p:cNvPr id="4" name="Picture 3" descr="Logo, icon&#10;&#10;Description automatically generated">
            <a:extLst>
              <a:ext uri="{FF2B5EF4-FFF2-40B4-BE49-F238E27FC236}">
                <a16:creationId xmlns:a16="http://schemas.microsoft.com/office/drawing/2014/main" id="{EABE489C-FE45-5400-E8BC-67453AB37131}"/>
              </a:ext>
            </a:extLst>
          </p:cNvPr>
          <p:cNvPicPr>
            <a:picLocks noChangeAspect="1"/>
          </p:cNvPicPr>
          <p:nvPr userDrawn="1"/>
        </p:nvPicPr>
        <p:blipFill>
          <a:blip r:embed="rId5">
            <a:alphaModFix amt="5000"/>
            <a:extLst>
              <a:ext uri="{28A0092B-C50C-407E-A947-70E740481C1C}">
                <a14:useLocalDpi xmlns:a14="http://schemas.microsoft.com/office/drawing/2010/main" val="0"/>
              </a:ext>
            </a:extLst>
          </a:blip>
          <a:stretch>
            <a:fillRect/>
          </a:stretch>
        </p:blipFill>
        <p:spPr>
          <a:xfrm>
            <a:off x="513366" y="1691640"/>
            <a:ext cx="11165269" cy="3474720"/>
          </a:xfrm>
          <a:prstGeom prst="rect">
            <a:avLst/>
          </a:prstGeom>
        </p:spPr>
      </p:pic>
      <p:sp>
        <p:nvSpPr>
          <p:cNvPr id="6" name="Rectangle 5">
            <a:extLst>
              <a:ext uri="{FF2B5EF4-FFF2-40B4-BE49-F238E27FC236}">
                <a16:creationId xmlns:a16="http://schemas.microsoft.com/office/drawing/2014/main" id="{FC70B11A-AAB0-2C3A-D2C8-B7AABD4DA642}"/>
              </a:ext>
            </a:extLst>
          </p:cNvPr>
          <p:cNvSpPr/>
          <p:nvPr userDrawn="1"/>
        </p:nvSpPr>
        <p:spPr>
          <a:xfrm>
            <a:off x="0" y="0"/>
            <a:ext cx="12192000" cy="6858000"/>
          </a:xfrm>
          <a:prstGeom prst="rect">
            <a:avLst/>
          </a:prstGeom>
          <a:noFill/>
          <a:ln w="1270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686237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69" r:id="rId3"/>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xStyles>
    <p:titleStyle>
      <a:lvl1pPr algn="l" defTabSz="914411" rtl="0" eaLnBrk="1" latinLnBrk="0" hangingPunct="1">
        <a:lnSpc>
          <a:spcPct val="80000"/>
        </a:lnSpc>
        <a:spcBef>
          <a:spcPct val="0"/>
        </a:spcBef>
        <a:buNone/>
        <a:defRPr sz="5000" kern="1200" cap="all" spc="100" baseline="0">
          <a:solidFill>
            <a:schemeClr val="bg1">
              <a:lumMod val="25000"/>
            </a:schemeClr>
          </a:solidFill>
          <a:latin typeface="+mj-lt"/>
          <a:ea typeface="+mj-ea"/>
          <a:cs typeface="+mj-cs"/>
        </a:defRPr>
      </a:lvl1pPr>
    </p:titleStyle>
    <p:bodyStyle>
      <a:lvl1pPr marL="91441" indent="-91441" algn="l" defTabSz="914411"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bg1">
              <a:lumMod val="25000"/>
            </a:schemeClr>
          </a:solidFill>
          <a:latin typeface="+mn-lt"/>
          <a:ea typeface="+mn-ea"/>
          <a:cs typeface="+mn-cs"/>
        </a:defRPr>
      </a:lvl1pPr>
      <a:lvl2pPr marL="265179" indent="-182882" algn="l" defTabSz="914411" rtl="0" eaLnBrk="1" latinLnBrk="0" hangingPunct="1">
        <a:lnSpc>
          <a:spcPct val="90000"/>
        </a:lnSpc>
        <a:spcBef>
          <a:spcPts val="200"/>
        </a:spcBef>
        <a:spcAft>
          <a:spcPts val="400"/>
        </a:spcAft>
        <a:buClr>
          <a:schemeClr val="bg1">
            <a:lumMod val="25000"/>
          </a:schemeClr>
        </a:buClr>
        <a:buFont typeface="Wingdings 3" pitchFamily="18" charset="2"/>
        <a:buChar char=""/>
        <a:defRPr sz="1800" kern="1200">
          <a:solidFill>
            <a:schemeClr val="bg1">
              <a:lumMod val="25000"/>
            </a:schemeClr>
          </a:solidFill>
          <a:latin typeface="+mn-lt"/>
          <a:ea typeface="+mn-ea"/>
          <a:cs typeface="+mn-cs"/>
        </a:defRPr>
      </a:lvl2pPr>
      <a:lvl3pPr marL="448062" indent="-182882" algn="l" defTabSz="914411" rtl="0" eaLnBrk="1" latinLnBrk="0" hangingPunct="1">
        <a:lnSpc>
          <a:spcPct val="90000"/>
        </a:lnSpc>
        <a:spcBef>
          <a:spcPts val="200"/>
        </a:spcBef>
        <a:spcAft>
          <a:spcPts val="400"/>
        </a:spcAft>
        <a:buClr>
          <a:schemeClr val="bg1">
            <a:lumMod val="25000"/>
          </a:schemeClr>
        </a:buClr>
        <a:buFont typeface="Wingdings 3" pitchFamily="18" charset="2"/>
        <a:buChar char=""/>
        <a:defRPr sz="1400" kern="1200">
          <a:solidFill>
            <a:schemeClr val="bg1">
              <a:lumMod val="25000"/>
            </a:schemeClr>
          </a:solidFill>
          <a:latin typeface="+mn-lt"/>
          <a:ea typeface="+mn-ea"/>
          <a:cs typeface="+mn-cs"/>
        </a:defRPr>
      </a:lvl3pPr>
      <a:lvl4pPr marL="594367" indent="-182882" algn="l" defTabSz="914411" rtl="0" eaLnBrk="1" latinLnBrk="0" hangingPunct="1">
        <a:lnSpc>
          <a:spcPct val="90000"/>
        </a:lnSpc>
        <a:spcBef>
          <a:spcPts val="200"/>
        </a:spcBef>
        <a:spcAft>
          <a:spcPts val="400"/>
        </a:spcAft>
        <a:buClr>
          <a:schemeClr val="bg1">
            <a:lumMod val="25000"/>
          </a:schemeClr>
        </a:buClr>
        <a:buFont typeface="Wingdings 3" pitchFamily="18" charset="2"/>
        <a:buChar char=""/>
        <a:defRPr sz="1400" kern="1200">
          <a:solidFill>
            <a:schemeClr val="bg1">
              <a:lumMod val="25000"/>
            </a:schemeClr>
          </a:solidFill>
          <a:latin typeface="+mn-lt"/>
          <a:ea typeface="+mn-ea"/>
          <a:cs typeface="+mn-cs"/>
        </a:defRPr>
      </a:lvl4pPr>
      <a:lvl5pPr marL="777250" indent="-182882" algn="l" defTabSz="914411" rtl="0" eaLnBrk="1" latinLnBrk="0" hangingPunct="1">
        <a:lnSpc>
          <a:spcPct val="90000"/>
        </a:lnSpc>
        <a:spcBef>
          <a:spcPts val="200"/>
        </a:spcBef>
        <a:spcAft>
          <a:spcPts val="400"/>
        </a:spcAft>
        <a:buClr>
          <a:schemeClr val="bg1">
            <a:lumMod val="25000"/>
          </a:schemeClr>
        </a:buClr>
        <a:buFont typeface="Wingdings 3" pitchFamily="18" charset="2"/>
        <a:buChar char=""/>
        <a:defRPr sz="1400" kern="1200">
          <a:solidFill>
            <a:schemeClr val="bg1">
              <a:lumMod val="25000"/>
            </a:schemeClr>
          </a:solidFill>
          <a:latin typeface="+mn-lt"/>
          <a:ea typeface="+mn-ea"/>
          <a:cs typeface="+mn-cs"/>
        </a:defRPr>
      </a:lvl5pPr>
      <a:lvl6pPr marL="914411" indent="-137162" algn="l" defTabSz="914411"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18" indent="-137162" algn="l" defTabSz="914411"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67" indent="-137162" algn="l" defTabSz="914411"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73" indent="-137162" algn="l" defTabSz="914411"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hat.openai.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mailto:zstreelman@revfcu.com"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pexels.com/photo/beach-vacation-sand-summer-88212/"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889440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D345C-001D-875B-10A9-60921C4D5F11}"/>
              </a:ext>
            </a:extLst>
          </p:cNvPr>
          <p:cNvSpPr>
            <a:spLocks noGrp="1"/>
          </p:cNvSpPr>
          <p:nvPr>
            <p:ph type="title"/>
          </p:nvPr>
        </p:nvSpPr>
        <p:spPr/>
        <p:txBody>
          <a:bodyPr/>
          <a:lstStyle/>
          <a:p>
            <a:r>
              <a:rPr lang="en-US" dirty="0"/>
              <a:t>Types of AI</a:t>
            </a:r>
          </a:p>
        </p:txBody>
      </p:sp>
      <p:sp>
        <p:nvSpPr>
          <p:cNvPr id="3" name="Text Placeholder 2">
            <a:extLst>
              <a:ext uri="{FF2B5EF4-FFF2-40B4-BE49-F238E27FC236}">
                <a16:creationId xmlns:a16="http://schemas.microsoft.com/office/drawing/2014/main" id="{96808D1D-8687-2058-BEA3-B3A194113483}"/>
              </a:ext>
            </a:extLst>
          </p:cNvPr>
          <p:cNvSpPr>
            <a:spLocks noGrp="1"/>
          </p:cNvSpPr>
          <p:nvPr>
            <p:ph type="body" sz="quarter" idx="10"/>
          </p:nvPr>
        </p:nvSpPr>
        <p:spPr/>
        <p:txBody>
          <a:bodyPr/>
          <a:lstStyle/>
          <a:p>
            <a:r>
              <a:rPr lang="en-US" dirty="0"/>
              <a:t>Narrow AI</a:t>
            </a:r>
          </a:p>
          <a:p>
            <a:pPr lvl="1"/>
            <a:r>
              <a:rPr lang="en-US" sz="2000" dirty="0">
                <a:solidFill>
                  <a:srgbClr val="D1D5DB"/>
                </a:solidFill>
                <a:latin typeface="Söhne"/>
              </a:rPr>
              <a:t>F</a:t>
            </a:r>
            <a:r>
              <a:rPr lang="en-US" sz="2000" b="0" i="0" dirty="0">
                <a:solidFill>
                  <a:srgbClr val="D1D5DB"/>
                </a:solidFill>
                <a:effectLst/>
                <a:latin typeface="Söhne"/>
              </a:rPr>
              <a:t>ocuses on specific tasks or domains, such as image recognition or natural language processing. These systems excel in their designated areas but lack the general intelligence seen in humans.</a:t>
            </a:r>
            <a:endParaRPr lang="en-US" sz="2000" dirty="0">
              <a:solidFill>
                <a:srgbClr val="D1D5DB"/>
              </a:solidFill>
              <a:latin typeface="Söhne"/>
            </a:endParaRPr>
          </a:p>
        </p:txBody>
      </p:sp>
      <p:pic>
        <p:nvPicPr>
          <p:cNvPr id="11" name="Picture 10" descr="A group of circles in different colors&#10;&#10;Description automatically generated">
            <a:extLst>
              <a:ext uri="{FF2B5EF4-FFF2-40B4-BE49-F238E27FC236}">
                <a16:creationId xmlns:a16="http://schemas.microsoft.com/office/drawing/2014/main" id="{1552CC00-653A-E33F-24C9-C35E6C647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2733" y="4250267"/>
            <a:ext cx="1295400" cy="1295400"/>
          </a:xfrm>
          <a:prstGeom prst="rect">
            <a:avLst/>
          </a:prstGeom>
        </p:spPr>
      </p:pic>
      <p:pic>
        <p:nvPicPr>
          <p:cNvPr id="13" name="Picture 12" descr="A blue and black logo&#10;&#10;Description automatically generated">
            <a:extLst>
              <a:ext uri="{FF2B5EF4-FFF2-40B4-BE49-F238E27FC236}">
                <a16:creationId xmlns:a16="http://schemas.microsoft.com/office/drawing/2014/main" id="{F38B176A-43A8-B8D3-32ED-06FF5CCC23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5166" y="4250267"/>
            <a:ext cx="1906668" cy="1295401"/>
          </a:xfrm>
          <a:prstGeom prst="rect">
            <a:avLst/>
          </a:prstGeom>
        </p:spPr>
      </p:pic>
      <p:pic>
        <p:nvPicPr>
          <p:cNvPr id="15" name="Picture 14" descr="A colorful circle with a light in the middle&#10;&#10;Description automatically generated">
            <a:extLst>
              <a:ext uri="{FF2B5EF4-FFF2-40B4-BE49-F238E27FC236}">
                <a16:creationId xmlns:a16="http://schemas.microsoft.com/office/drawing/2014/main" id="{29877460-BEB7-9DB5-D5B4-F1031ED9C0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8865" y="4250266"/>
            <a:ext cx="1295402" cy="1295402"/>
          </a:xfrm>
          <a:prstGeom prst="rect">
            <a:avLst/>
          </a:prstGeom>
        </p:spPr>
      </p:pic>
    </p:spTree>
    <p:extLst>
      <p:ext uri="{BB962C8B-B14F-4D97-AF65-F5344CB8AC3E}">
        <p14:creationId xmlns:p14="http://schemas.microsoft.com/office/powerpoint/2010/main" val="13526930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D345C-001D-875B-10A9-60921C4D5F11}"/>
              </a:ext>
            </a:extLst>
          </p:cNvPr>
          <p:cNvSpPr>
            <a:spLocks noGrp="1"/>
          </p:cNvSpPr>
          <p:nvPr>
            <p:ph type="title"/>
          </p:nvPr>
        </p:nvSpPr>
        <p:spPr/>
        <p:txBody>
          <a:bodyPr/>
          <a:lstStyle/>
          <a:p>
            <a:r>
              <a:rPr lang="en-US" dirty="0"/>
              <a:t>Types of AI</a:t>
            </a:r>
          </a:p>
        </p:txBody>
      </p:sp>
      <p:sp>
        <p:nvSpPr>
          <p:cNvPr id="3" name="Text Placeholder 2">
            <a:extLst>
              <a:ext uri="{FF2B5EF4-FFF2-40B4-BE49-F238E27FC236}">
                <a16:creationId xmlns:a16="http://schemas.microsoft.com/office/drawing/2014/main" id="{96808D1D-8687-2058-BEA3-B3A194113483}"/>
              </a:ext>
            </a:extLst>
          </p:cNvPr>
          <p:cNvSpPr>
            <a:spLocks noGrp="1"/>
          </p:cNvSpPr>
          <p:nvPr>
            <p:ph type="body" sz="quarter" idx="10"/>
          </p:nvPr>
        </p:nvSpPr>
        <p:spPr/>
        <p:txBody>
          <a:bodyPr/>
          <a:lstStyle/>
          <a:p>
            <a:r>
              <a:rPr lang="en-US" dirty="0"/>
              <a:t>Machine Learning</a:t>
            </a:r>
          </a:p>
          <a:p>
            <a:pPr lvl="1"/>
            <a:r>
              <a:rPr lang="en-US" sz="2000" b="0" i="0" dirty="0">
                <a:solidFill>
                  <a:srgbClr val="D1D5DB"/>
                </a:solidFill>
                <a:effectLst/>
                <a:latin typeface="Söhne"/>
              </a:rPr>
              <a:t>Machine learning is a type of AI that helps computers learn from data and get better at tasks without being explicitly programmed. It's like teaching a computer to improve by itself as it gains more experience.</a:t>
            </a:r>
          </a:p>
          <a:p>
            <a:pPr lvl="1"/>
            <a:r>
              <a:rPr lang="en-US" sz="2000" dirty="0">
                <a:solidFill>
                  <a:srgbClr val="D1D5DB"/>
                </a:solidFill>
                <a:latin typeface="Söhne"/>
              </a:rPr>
              <a:t>Can be supervised or unsupervised, and can be environmentally driven (reinforced)</a:t>
            </a:r>
          </a:p>
          <a:p>
            <a:pPr marL="82297" lvl="1" indent="0">
              <a:buNone/>
            </a:pPr>
            <a:endParaRPr lang="en-US" dirty="0">
              <a:solidFill>
                <a:srgbClr val="D1D5DB"/>
              </a:solidFill>
              <a:latin typeface="Söhne"/>
            </a:endParaRPr>
          </a:p>
        </p:txBody>
      </p:sp>
      <p:pic>
        <p:nvPicPr>
          <p:cNvPr id="5" name="Picture 4" descr="A red and black logo&#10;&#10;Description automatically generated">
            <a:extLst>
              <a:ext uri="{FF2B5EF4-FFF2-40B4-BE49-F238E27FC236}">
                <a16:creationId xmlns:a16="http://schemas.microsoft.com/office/drawing/2014/main" id="{9A5FC156-8C8D-3E3A-1B7D-DD1CA0DA3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680" y="4504171"/>
            <a:ext cx="1035938" cy="1336400"/>
          </a:xfrm>
          <a:prstGeom prst="rect">
            <a:avLst/>
          </a:prstGeom>
        </p:spPr>
      </p:pic>
      <p:pic>
        <p:nvPicPr>
          <p:cNvPr id="7" name="Picture 6" descr="A blue and white logo&#10;&#10;Description automatically generated">
            <a:extLst>
              <a:ext uri="{FF2B5EF4-FFF2-40B4-BE49-F238E27FC236}">
                <a16:creationId xmlns:a16="http://schemas.microsoft.com/office/drawing/2014/main" id="{9B06D2F7-953C-B364-542C-4E0AF7DEE2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7980" y="4504171"/>
            <a:ext cx="1336400" cy="1336400"/>
          </a:xfrm>
          <a:prstGeom prst="rect">
            <a:avLst/>
          </a:prstGeom>
        </p:spPr>
      </p:pic>
    </p:spTree>
    <p:extLst>
      <p:ext uri="{BB962C8B-B14F-4D97-AF65-F5344CB8AC3E}">
        <p14:creationId xmlns:p14="http://schemas.microsoft.com/office/powerpoint/2010/main" val="40081496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in a market&#10;&#10;Description automatically generated">
            <a:extLst>
              <a:ext uri="{FF2B5EF4-FFF2-40B4-BE49-F238E27FC236}">
                <a16:creationId xmlns:a16="http://schemas.microsoft.com/office/drawing/2014/main" id="{115F8218-BA8D-EBB8-65DE-20FBDDEC8B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5724" y="379412"/>
            <a:ext cx="6208134" cy="6208134"/>
          </a:xfrm>
          <a:prstGeom prst="rect">
            <a:avLst/>
          </a:prstGeom>
        </p:spPr>
      </p:pic>
      <p:sp>
        <p:nvSpPr>
          <p:cNvPr id="2" name="Title 1">
            <a:extLst>
              <a:ext uri="{FF2B5EF4-FFF2-40B4-BE49-F238E27FC236}">
                <a16:creationId xmlns:a16="http://schemas.microsoft.com/office/drawing/2014/main" id="{56DD345C-001D-875B-10A9-60921C4D5F11}"/>
              </a:ext>
            </a:extLst>
          </p:cNvPr>
          <p:cNvSpPr>
            <a:spLocks noGrp="1"/>
          </p:cNvSpPr>
          <p:nvPr>
            <p:ph type="title"/>
          </p:nvPr>
        </p:nvSpPr>
        <p:spPr/>
        <p:txBody>
          <a:bodyPr/>
          <a:lstStyle/>
          <a:p>
            <a:r>
              <a:rPr lang="en-US" dirty="0"/>
              <a:t>Types of AI</a:t>
            </a:r>
          </a:p>
        </p:txBody>
      </p:sp>
    </p:spTree>
    <p:extLst>
      <p:ext uri="{BB962C8B-B14F-4D97-AF65-F5344CB8AC3E}">
        <p14:creationId xmlns:p14="http://schemas.microsoft.com/office/powerpoint/2010/main" val="35188549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D345C-001D-875B-10A9-60921C4D5F11}"/>
              </a:ext>
            </a:extLst>
          </p:cNvPr>
          <p:cNvSpPr>
            <a:spLocks noGrp="1"/>
          </p:cNvSpPr>
          <p:nvPr>
            <p:ph type="title"/>
          </p:nvPr>
        </p:nvSpPr>
        <p:spPr/>
        <p:txBody>
          <a:bodyPr/>
          <a:lstStyle/>
          <a:p>
            <a:r>
              <a:rPr lang="en-US" dirty="0"/>
              <a:t>Types of AI</a:t>
            </a:r>
          </a:p>
        </p:txBody>
      </p:sp>
      <p:sp>
        <p:nvSpPr>
          <p:cNvPr id="3" name="Text Placeholder 2">
            <a:extLst>
              <a:ext uri="{FF2B5EF4-FFF2-40B4-BE49-F238E27FC236}">
                <a16:creationId xmlns:a16="http://schemas.microsoft.com/office/drawing/2014/main" id="{96808D1D-8687-2058-BEA3-B3A194113483}"/>
              </a:ext>
            </a:extLst>
          </p:cNvPr>
          <p:cNvSpPr>
            <a:spLocks noGrp="1"/>
          </p:cNvSpPr>
          <p:nvPr>
            <p:ph type="body" sz="quarter" idx="10"/>
          </p:nvPr>
        </p:nvSpPr>
        <p:spPr/>
        <p:txBody>
          <a:bodyPr/>
          <a:lstStyle/>
          <a:p>
            <a:r>
              <a:rPr lang="en-US" dirty="0"/>
              <a:t>Generative AI</a:t>
            </a:r>
          </a:p>
          <a:p>
            <a:pPr lvl="1"/>
            <a:r>
              <a:rPr lang="en-US" sz="2000" b="0" i="0" dirty="0">
                <a:solidFill>
                  <a:srgbClr val="D1D5DB"/>
                </a:solidFill>
                <a:effectLst/>
                <a:latin typeface="Söhne"/>
              </a:rPr>
              <a:t>Generative AI is like an artist or a musician. It's a type of AI that learns from a lot of examples and can create new things, such as art, music, or personalized content</a:t>
            </a:r>
          </a:p>
          <a:p>
            <a:pPr marL="82297" lvl="1" indent="0">
              <a:buNone/>
            </a:pPr>
            <a:endParaRPr lang="en-US" dirty="0">
              <a:solidFill>
                <a:srgbClr val="D1D5DB"/>
              </a:solidFill>
              <a:latin typeface="Söhne"/>
            </a:endParaRPr>
          </a:p>
        </p:txBody>
      </p:sp>
      <p:pic>
        <p:nvPicPr>
          <p:cNvPr id="16" name="Picture 15" descr="A logo of a company&#10;&#10;Description automatically generated">
            <a:hlinkClick r:id="rId3"/>
            <a:extLst>
              <a:ext uri="{FF2B5EF4-FFF2-40B4-BE49-F238E27FC236}">
                <a16:creationId xmlns:a16="http://schemas.microsoft.com/office/drawing/2014/main" id="{EFC9FE98-E59E-6277-571A-25B54F7BFB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4090219"/>
            <a:ext cx="1332271" cy="1332271"/>
          </a:xfrm>
          <a:prstGeom prst="rect">
            <a:avLst/>
          </a:prstGeom>
        </p:spPr>
      </p:pic>
      <p:pic>
        <p:nvPicPr>
          <p:cNvPr id="19" name="Picture 18">
            <a:extLst>
              <a:ext uri="{FF2B5EF4-FFF2-40B4-BE49-F238E27FC236}">
                <a16:creationId xmlns:a16="http://schemas.microsoft.com/office/drawing/2014/main" id="{AE458902-7FED-A2C0-D901-146E9A2FCA21}"/>
              </a:ext>
            </a:extLst>
          </p:cNvPr>
          <p:cNvPicPr>
            <a:picLocks noChangeAspect="1"/>
          </p:cNvPicPr>
          <p:nvPr/>
        </p:nvPicPr>
        <p:blipFill>
          <a:blip r:embed="rId5"/>
          <a:stretch>
            <a:fillRect/>
          </a:stretch>
        </p:blipFill>
        <p:spPr>
          <a:xfrm>
            <a:off x="9389807" y="4087050"/>
            <a:ext cx="1078750" cy="1335440"/>
          </a:xfrm>
          <a:prstGeom prst="rect">
            <a:avLst/>
          </a:prstGeom>
        </p:spPr>
      </p:pic>
    </p:spTree>
    <p:extLst>
      <p:ext uri="{BB962C8B-B14F-4D97-AF65-F5344CB8AC3E}">
        <p14:creationId xmlns:p14="http://schemas.microsoft.com/office/powerpoint/2010/main" val="26613230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40458-B804-75DE-A72A-F17B6AB276A5}"/>
              </a:ext>
            </a:extLst>
          </p:cNvPr>
          <p:cNvSpPr>
            <a:spLocks noGrp="1"/>
          </p:cNvSpPr>
          <p:nvPr>
            <p:ph type="title"/>
          </p:nvPr>
        </p:nvSpPr>
        <p:spPr>
          <a:xfrm>
            <a:off x="393701" y="2766218"/>
            <a:ext cx="11442700" cy="1513682"/>
          </a:xfrm>
        </p:spPr>
        <p:txBody>
          <a:bodyPr/>
          <a:lstStyle/>
          <a:p>
            <a:r>
              <a:rPr lang="en-US" dirty="0"/>
              <a:t>So, it’ll solve all our </a:t>
            </a:r>
            <a:r>
              <a:rPr lang="en-US" dirty="0">
                <a:solidFill>
                  <a:schemeClr val="accent1"/>
                </a:solidFill>
              </a:rPr>
              <a:t>problems, right</a:t>
            </a:r>
            <a:r>
              <a:rPr lang="en-US" dirty="0"/>
              <a:t>?</a:t>
            </a:r>
          </a:p>
        </p:txBody>
      </p:sp>
    </p:spTree>
    <p:extLst>
      <p:ext uri="{BB962C8B-B14F-4D97-AF65-F5344CB8AC3E}">
        <p14:creationId xmlns:p14="http://schemas.microsoft.com/office/powerpoint/2010/main" val="25063807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3BF6C6-2722-BB38-76AF-0FFE034ECC9B}"/>
              </a:ext>
            </a:extLst>
          </p:cNvPr>
          <p:cNvSpPr>
            <a:spLocks noGrp="1"/>
          </p:cNvSpPr>
          <p:nvPr>
            <p:ph type="title"/>
          </p:nvPr>
        </p:nvSpPr>
        <p:spPr/>
        <p:txBody>
          <a:bodyPr/>
          <a:lstStyle/>
          <a:p>
            <a:r>
              <a:rPr lang="en-US" sz="4800" dirty="0"/>
              <a:t>I never said he stole all my money.</a:t>
            </a:r>
          </a:p>
        </p:txBody>
      </p:sp>
    </p:spTree>
    <p:extLst>
      <p:ext uri="{BB962C8B-B14F-4D97-AF65-F5344CB8AC3E}">
        <p14:creationId xmlns:p14="http://schemas.microsoft.com/office/powerpoint/2010/main" val="18534063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a chat gpt&#10;&#10;Description automatically generated">
            <a:extLst>
              <a:ext uri="{FF2B5EF4-FFF2-40B4-BE49-F238E27FC236}">
                <a16:creationId xmlns:a16="http://schemas.microsoft.com/office/drawing/2014/main" id="{0E5C5E42-0D40-7CC0-BB2B-9E3F1E796D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05208"/>
            <a:ext cx="11887200" cy="6647583"/>
          </a:xfrm>
          <a:prstGeom prst="rect">
            <a:avLst/>
          </a:prstGeom>
        </p:spPr>
      </p:pic>
    </p:spTree>
    <p:extLst>
      <p:ext uri="{BB962C8B-B14F-4D97-AF65-F5344CB8AC3E}">
        <p14:creationId xmlns:p14="http://schemas.microsoft.com/office/powerpoint/2010/main" val="15517594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7A30-161B-FBE9-0FBE-2A90DEA4ED19}"/>
              </a:ext>
            </a:extLst>
          </p:cNvPr>
          <p:cNvSpPr>
            <a:spLocks noGrp="1"/>
          </p:cNvSpPr>
          <p:nvPr>
            <p:ph type="title"/>
          </p:nvPr>
        </p:nvSpPr>
        <p:spPr/>
        <p:txBody>
          <a:bodyPr/>
          <a:lstStyle/>
          <a:p>
            <a:r>
              <a:rPr lang="en-US" dirty="0"/>
              <a:t>Wait! What about the  </a:t>
            </a:r>
            <a:r>
              <a:rPr lang="en-US" dirty="0">
                <a:solidFill>
                  <a:schemeClr val="accent1"/>
                </a:solidFill>
              </a:rPr>
              <a:t>people</a:t>
            </a:r>
            <a:r>
              <a:rPr lang="en-US" dirty="0"/>
              <a:t>?</a:t>
            </a:r>
          </a:p>
        </p:txBody>
      </p:sp>
      <p:sp>
        <p:nvSpPr>
          <p:cNvPr id="3" name="Text Placeholder 2">
            <a:extLst>
              <a:ext uri="{FF2B5EF4-FFF2-40B4-BE49-F238E27FC236}">
                <a16:creationId xmlns:a16="http://schemas.microsoft.com/office/drawing/2014/main" id="{0DB33827-1D27-55A5-3EDE-F34261EFAC38}"/>
              </a:ext>
            </a:extLst>
          </p:cNvPr>
          <p:cNvSpPr>
            <a:spLocks noGrp="1"/>
          </p:cNvSpPr>
          <p:nvPr>
            <p:ph type="body" sz="quarter" idx="10"/>
          </p:nvPr>
        </p:nvSpPr>
        <p:spPr/>
        <p:txBody>
          <a:bodyPr/>
          <a:lstStyle/>
          <a:p>
            <a:r>
              <a:rPr lang="en-US" dirty="0"/>
              <a:t>As AI usage and capabilities increase, the role that humans play will change</a:t>
            </a:r>
          </a:p>
          <a:p>
            <a:pPr lvl="1"/>
            <a:r>
              <a:rPr lang="en-US" sz="2000" dirty="0"/>
              <a:t>AI is a disruptive technology.</a:t>
            </a:r>
          </a:p>
          <a:p>
            <a:pPr lvl="1"/>
            <a:r>
              <a:rPr lang="en-US" sz="2000" dirty="0"/>
              <a:t>The design is to supplement, not substitute</a:t>
            </a:r>
          </a:p>
          <a:p>
            <a:pPr lvl="1"/>
            <a:r>
              <a:rPr lang="en-US" sz="2000" dirty="0"/>
              <a:t>AI is about gaining efficiency </a:t>
            </a:r>
            <a:r>
              <a:rPr lang="en-US" sz="2000" b="1" dirty="0"/>
              <a:t>in addition </a:t>
            </a:r>
            <a:r>
              <a:rPr lang="en-US" sz="2000" dirty="0"/>
              <a:t>to the human element</a:t>
            </a:r>
          </a:p>
          <a:p>
            <a:pPr lvl="1"/>
            <a:r>
              <a:rPr lang="en-US" sz="2000" dirty="0"/>
              <a:t>As new technology emerges, new jobs are created</a:t>
            </a:r>
          </a:p>
        </p:txBody>
      </p:sp>
    </p:spTree>
    <p:extLst>
      <p:ext uri="{BB962C8B-B14F-4D97-AF65-F5344CB8AC3E}">
        <p14:creationId xmlns:p14="http://schemas.microsoft.com/office/powerpoint/2010/main" val="5836785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EBD631A-F878-DEF3-62DD-0B31BD3D9AFD}"/>
              </a:ext>
            </a:extLst>
          </p:cNvPr>
          <p:cNvPicPr>
            <a:picLocks noChangeAspect="1"/>
          </p:cNvPicPr>
          <p:nvPr/>
        </p:nvPicPr>
        <p:blipFill>
          <a:blip r:embed="rId3"/>
          <a:stretch>
            <a:fillRect/>
          </a:stretch>
        </p:blipFill>
        <p:spPr>
          <a:xfrm>
            <a:off x="811160" y="62008"/>
            <a:ext cx="10633587" cy="6774700"/>
          </a:xfrm>
          <a:prstGeom prst="rect">
            <a:avLst/>
          </a:prstGeom>
        </p:spPr>
      </p:pic>
    </p:spTree>
    <p:extLst>
      <p:ext uri="{BB962C8B-B14F-4D97-AF65-F5344CB8AC3E}">
        <p14:creationId xmlns:p14="http://schemas.microsoft.com/office/powerpoint/2010/main" val="15262772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BC736-57C1-4FB4-E29C-8E7BC0768C24}"/>
              </a:ext>
            </a:extLst>
          </p:cNvPr>
          <p:cNvSpPr>
            <a:spLocks noGrp="1"/>
          </p:cNvSpPr>
          <p:nvPr>
            <p:ph type="title"/>
          </p:nvPr>
        </p:nvSpPr>
        <p:spPr/>
        <p:txBody>
          <a:bodyPr/>
          <a:lstStyle/>
          <a:p>
            <a:r>
              <a:rPr lang="en-US" dirty="0"/>
              <a:t>So...what jobs will AI </a:t>
            </a:r>
            <a:r>
              <a:rPr lang="en-US" dirty="0">
                <a:solidFill>
                  <a:schemeClr val="accent1"/>
                </a:solidFill>
              </a:rPr>
              <a:t>replace</a:t>
            </a:r>
            <a:r>
              <a:rPr lang="en-US" dirty="0"/>
              <a:t>?</a:t>
            </a:r>
          </a:p>
        </p:txBody>
      </p:sp>
      <p:sp>
        <p:nvSpPr>
          <p:cNvPr id="3" name="Text Placeholder 2">
            <a:extLst>
              <a:ext uri="{FF2B5EF4-FFF2-40B4-BE49-F238E27FC236}">
                <a16:creationId xmlns:a16="http://schemas.microsoft.com/office/drawing/2014/main" id="{20F9B464-8F1C-E295-10F2-453E23DC0347}"/>
              </a:ext>
            </a:extLst>
          </p:cNvPr>
          <p:cNvSpPr>
            <a:spLocks noGrp="1"/>
          </p:cNvSpPr>
          <p:nvPr>
            <p:ph type="body" sz="quarter" idx="10"/>
          </p:nvPr>
        </p:nvSpPr>
        <p:spPr/>
        <p:txBody>
          <a:bodyPr/>
          <a:lstStyle/>
          <a:p>
            <a:pPr>
              <a:buFont typeface="Wingdings" pitchFamily="2" charset="2"/>
              <a:buChar char="§"/>
            </a:pPr>
            <a:r>
              <a:rPr lang="en-US" dirty="0"/>
              <a:t>AI is coming for the white-collar jobs, not the blue-collar jobs</a:t>
            </a:r>
          </a:p>
          <a:p>
            <a:pPr>
              <a:buFont typeface="Wingdings" pitchFamily="2" charset="2"/>
              <a:buChar char="§"/>
            </a:pPr>
            <a:r>
              <a:rPr lang="en-US" dirty="0"/>
              <a:t>Especially in technology</a:t>
            </a:r>
          </a:p>
          <a:p>
            <a:pPr>
              <a:buFont typeface="Wingdings" pitchFamily="2" charset="2"/>
              <a:buChar char="§"/>
            </a:pPr>
            <a:r>
              <a:rPr lang="en-US" dirty="0"/>
              <a:t>It won’t be a full-scale replacement</a:t>
            </a:r>
          </a:p>
        </p:txBody>
      </p:sp>
    </p:spTree>
    <p:extLst>
      <p:ext uri="{BB962C8B-B14F-4D97-AF65-F5344CB8AC3E}">
        <p14:creationId xmlns:p14="http://schemas.microsoft.com/office/powerpoint/2010/main" val="11637757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838AB8-9096-F5B8-A0BA-52A0E5C1D021}"/>
              </a:ext>
            </a:extLst>
          </p:cNvPr>
          <p:cNvSpPr>
            <a:spLocks noGrp="1"/>
          </p:cNvSpPr>
          <p:nvPr>
            <p:ph type="title"/>
          </p:nvPr>
        </p:nvSpPr>
        <p:spPr/>
        <p:txBody>
          <a:bodyPr/>
          <a:lstStyle/>
          <a:p>
            <a:r>
              <a:rPr lang="en-US" dirty="0"/>
              <a:t>Replacing the Human</a:t>
            </a:r>
          </a:p>
        </p:txBody>
      </p:sp>
      <p:sp>
        <p:nvSpPr>
          <p:cNvPr id="6" name="Text Placeholder 5">
            <a:extLst>
              <a:ext uri="{FF2B5EF4-FFF2-40B4-BE49-F238E27FC236}">
                <a16:creationId xmlns:a16="http://schemas.microsoft.com/office/drawing/2014/main" id="{A2AEF808-B1BD-B034-40B0-B3CF4AC77350}"/>
              </a:ext>
            </a:extLst>
          </p:cNvPr>
          <p:cNvSpPr>
            <a:spLocks noGrp="1"/>
          </p:cNvSpPr>
          <p:nvPr>
            <p:ph type="body" sz="quarter" idx="10"/>
          </p:nvPr>
        </p:nvSpPr>
        <p:spPr>
          <a:xfrm>
            <a:off x="3354161" y="3581400"/>
            <a:ext cx="5483679" cy="685800"/>
          </a:xfrm>
        </p:spPr>
        <p:txBody>
          <a:bodyPr/>
          <a:lstStyle/>
          <a:p>
            <a:r>
              <a:rPr lang="en-US" dirty="0"/>
              <a:t>An Artificial Intelligence Overview</a:t>
            </a:r>
          </a:p>
        </p:txBody>
      </p:sp>
    </p:spTree>
    <p:extLst>
      <p:ext uri="{BB962C8B-B14F-4D97-AF65-F5344CB8AC3E}">
        <p14:creationId xmlns:p14="http://schemas.microsoft.com/office/powerpoint/2010/main" val="3148877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9D664-1F6C-DDF5-D6A6-FE27521B420D}"/>
              </a:ext>
            </a:extLst>
          </p:cNvPr>
          <p:cNvSpPr>
            <a:spLocks noGrp="1"/>
          </p:cNvSpPr>
          <p:nvPr>
            <p:ph type="title"/>
          </p:nvPr>
        </p:nvSpPr>
        <p:spPr/>
        <p:txBody>
          <a:bodyPr/>
          <a:lstStyle/>
          <a:p>
            <a:r>
              <a:rPr lang="en-US" dirty="0"/>
              <a:t>Successful </a:t>
            </a:r>
            <a:r>
              <a:rPr lang="en-US" dirty="0">
                <a:solidFill>
                  <a:schemeClr val="accent1"/>
                </a:solidFill>
              </a:rPr>
              <a:t>AI</a:t>
            </a:r>
            <a:r>
              <a:rPr lang="en-US" dirty="0"/>
              <a:t>.</a:t>
            </a:r>
          </a:p>
        </p:txBody>
      </p:sp>
      <p:sp>
        <p:nvSpPr>
          <p:cNvPr id="3" name="Text Placeholder 2">
            <a:extLst>
              <a:ext uri="{FF2B5EF4-FFF2-40B4-BE49-F238E27FC236}">
                <a16:creationId xmlns:a16="http://schemas.microsoft.com/office/drawing/2014/main" id="{B3DEF415-A155-2B27-4FDE-76B90DBF414B}"/>
              </a:ext>
            </a:extLst>
          </p:cNvPr>
          <p:cNvSpPr>
            <a:spLocks noGrp="1"/>
          </p:cNvSpPr>
          <p:nvPr>
            <p:ph type="body" sz="quarter" idx="10"/>
          </p:nvPr>
        </p:nvSpPr>
        <p:spPr/>
        <p:txBody>
          <a:bodyPr/>
          <a:lstStyle/>
          <a:p>
            <a:pPr>
              <a:buFont typeface="Wingdings" pitchFamily="2" charset="2"/>
              <a:buChar char="§"/>
            </a:pPr>
            <a:r>
              <a:rPr lang="en-US" sz="3600" b="0" dirty="0"/>
              <a:t>Computing Power</a:t>
            </a:r>
          </a:p>
          <a:p>
            <a:pPr>
              <a:buFont typeface="Wingdings" pitchFamily="2" charset="2"/>
              <a:buChar char="§"/>
            </a:pPr>
            <a:r>
              <a:rPr lang="en-US" sz="3600" b="0" dirty="0"/>
              <a:t>Data</a:t>
            </a:r>
          </a:p>
          <a:p>
            <a:pPr>
              <a:buFont typeface="Wingdings" pitchFamily="2" charset="2"/>
              <a:buChar char="§"/>
            </a:pPr>
            <a:r>
              <a:rPr lang="en-US" sz="3600" b="0" dirty="0"/>
              <a:t>Human Capital</a:t>
            </a:r>
          </a:p>
        </p:txBody>
      </p:sp>
    </p:spTree>
    <p:extLst>
      <p:ext uri="{BB962C8B-B14F-4D97-AF65-F5344CB8AC3E}">
        <p14:creationId xmlns:p14="http://schemas.microsoft.com/office/powerpoint/2010/main" val="5911183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D345C-001D-875B-10A9-60921C4D5F11}"/>
              </a:ext>
            </a:extLst>
          </p:cNvPr>
          <p:cNvSpPr>
            <a:spLocks noGrp="1"/>
          </p:cNvSpPr>
          <p:nvPr>
            <p:ph type="title"/>
          </p:nvPr>
        </p:nvSpPr>
        <p:spPr/>
        <p:txBody>
          <a:bodyPr/>
          <a:lstStyle/>
          <a:p>
            <a:r>
              <a:rPr lang="en-US" dirty="0"/>
              <a:t>Wait, so AI actually </a:t>
            </a:r>
            <a:r>
              <a:rPr lang="en-US" i="1" dirty="0"/>
              <a:t>needs</a:t>
            </a:r>
            <a:r>
              <a:rPr lang="en-US" dirty="0"/>
              <a:t> </a:t>
            </a:r>
            <a:r>
              <a:rPr lang="en-US" dirty="0">
                <a:solidFill>
                  <a:schemeClr val="accent1"/>
                </a:solidFill>
              </a:rPr>
              <a:t>people</a:t>
            </a:r>
            <a:r>
              <a:rPr lang="en-US" dirty="0"/>
              <a:t>?</a:t>
            </a:r>
          </a:p>
        </p:txBody>
      </p:sp>
      <p:sp>
        <p:nvSpPr>
          <p:cNvPr id="7" name="Text Placeholder 6">
            <a:extLst>
              <a:ext uri="{FF2B5EF4-FFF2-40B4-BE49-F238E27FC236}">
                <a16:creationId xmlns:a16="http://schemas.microsoft.com/office/drawing/2014/main" id="{69DBD50B-E9E7-C3E2-5F9F-8A18E4813948}"/>
              </a:ext>
            </a:extLst>
          </p:cNvPr>
          <p:cNvSpPr>
            <a:spLocks noGrp="1"/>
          </p:cNvSpPr>
          <p:nvPr>
            <p:ph type="body" sz="quarter" idx="10"/>
          </p:nvPr>
        </p:nvSpPr>
        <p:spPr/>
        <p:txBody>
          <a:bodyPr/>
          <a:lstStyle/>
          <a:p>
            <a:pPr>
              <a:buFont typeface="Wingdings" pitchFamily="2" charset="2"/>
              <a:buChar char="§"/>
            </a:pPr>
            <a:r>
              <a:rPr lang="en-US" b="0" dirty="0"/>
              <a:t>Turnitin</a:t>
            </a:r>
          </a:p>
          <a:p>
            <a:pPr>
              <a:buFont typeface="Wingdings" pitchFamily="2" charset="2"/>
              <a:buChar char="§"/>
            </a:pPr>
            <a:r>
              <a:rPr lang="en-US" b="0" dirty="0"/>
              <a:t>City of New York</a:t>
            </a:r>
          </a:p>
          <a:p>
            <a:pPr>
              <a:buFont typeface="Wingdings" pitchFamily="2" charset="2"/>
              <a:buChar char="§"/>
            </a:pPr>
            <a:r>
              <a:rPr lang="en-US" b="0" dirty="0"/>
              <a:t>Dutch Parliament</a:t>
            </a:r>
          </a:p>
          <a:p>
            <a:pPr>
              <a:buFont typeface="Wingdings" pitchFamily="2" charset="2"/>
              <a:buChar char="§"/>
            </a:pPr>
            <a:r>
              <a:rPr lang="en-US" b="0" dirty="0"/>
              <a:t>NEDA</a:t>
            </a:r>
          </a:p>
          <a:p>
            <a:pPr>
              <a:buFont typeface="Wingdings" pitchFamily="2" charset="2"/>
              <a:buChar char="§"/>
            </a:pPr>
            <a:r>
              <a:rPr lang="en-US" b="0" dirty="0"/>
              <a:t>Zillow</a:t>
            </a:r>
          </a:p>
        </p:txBody>
      </p:sp>
      <p:pic>
        <p:nvPicPr>
          <p:cNvPr id="1026" name="Picture 2" descr="CDN media">
            <a:extLst>
              <a:ext uri="{FF2B5EF4-FFF2-40B4-BE49-F238E27FC236}">
                <a16:creationId xmlns:a16="http://schemas.microsoft.com/office/drawing/2014/main" id="{933A89AF-B803-8974-B6CF-B46F507691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007" y="100642"/>
            <a:ext cx="5462649" cy="6613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188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E441-6B15-BE54-195C-097E32452946}"/>
              </a:ext>
            </a:extLst>
          </p:cNvPr>
          <p:cNvSpPr>
            <a:spLocks noGrp="1"/>
          </p:cNvSpPr>
          <p:nvPr>
            <p:ph type="title"/>
          </p:nvPr>
        </p:nvSpPr>
        <p:spPr/>
        <p:txBody>
          <a:bodyPr/>
          <a:lstStyle/>
          <a:p>
            <a:r>
              <a:rPr lang="en-US" dirty="0"/>
              <a:t>AI</a:t>
            </a:r>
            <a:br>
              <a:rPr lang="en-US" dirty="0"/>
            </a:br>
            <a:r>
              <a:rPr lang="en-US" dirty="0"/>
              <a:t>@</a:t>
            </a:r>
            <a:r>
              <a:rPr lang="en-US" dirty="0">
                <a:solidFill>
                  <a:schemeClr val="accent1"/>
                </a:solidFill>
              </a:rPr>
              <a:t>Work</a:t>
            </a:r>
          </a:p>
        </p:txBody>
      </p:sp>
      <p:sp>
        <p:nvSpPr>
          <p:cNvPr id="3" name="Text Placeholder 2">
            <a:extLst>
              <a:ext uri="{FF2B5EF4-FFF2-40B4-BE49-F238E27FC236}">
                <a16:creationId xmlns:a16="http://schemas.microsoft.com/office/drawing/2014/main" id="{E1CC836E-15AD-8F90-68C3-CE3FF408E166}"/>
              </a:ext>
            </a:extLst>
          </p:cNvPr>
          <p:cNvSpPr>
            <a:spLocks noGrp="1"/>
          </p:cNvSpPr>
          <p:nvPr>
            <p:ph type="body" sz="quarter" idx="10"/>
          </p:nvPr>
        </p:nvSpPr>
        <p:spPr/>
        <p:txBody>
          <a:bodyPr/>
          <a:lstStyle/>
          <a:p>
            <a:r>
              <a:rPr lang="en-US" sz="4400" dirty="0"/>
              <a:t>Successful AI is:</a:t>
            </a:r>
          </a:p>
          <a:p>
            <a:pPr lvl="1"/>
            <a:r>
              <a:rPr lang="en-US" sz="3200" dirty="0"/>
              <a:t>Surgical, precise, point solutions</a:t>
            </a:r>
          </a:p>
          <a:p>
            <a:pPr lvl="1"/>
            <a:r>
              <a:rPr lang="en-US" sz="3200" dirty="0"/>
              <a:t>Backed by a human being</a:t>
            </a:r>
          </a:p>
          <a:p>
            <a:pPr lvl="1"/>
            <a:r>
              <a:rPr lang="en-US" sz="3200" dirty="0"/>
              <a:t>Intentional</a:t>
            </a:r>
          </a:p>
          <a:p>
            <a:pPr lvl="1"/>
            <a:r>
              <a:rPr lang="en-US" sz="3200" dirty="0"/>
              <a:t>Personalized</a:t>
            </a:r>
          </a:p>
          <a:p>
            <a:pPr lvl="1"/>
            <a:r>
              <a:rPr lang="en-US" sz="3200" dirty="0"/>
              <a:t>Defined, driven and designed around data</a:t>
            </a:r>
          </a:p>
          <a:p>
            <a:pPr marL="82297" lvl="1" indent="0">
              <a:buNone/>
            </a:pPr>
            <a:endParaRPr lang="en-US" dirty="0"/>
          </a:p>
        </p:txBody>
      </p:sp>
    </p:spTree>
    <p:extLst>
      <p:ext uri="{BB962C8B-B14F-4D97-AF65-F5344CB8AC3E}">
        <p14:creationId xmlns:p14="http://schemas.microsoft.com/office/powerpoint/2010/main" val="2818082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9C8F84-4359-2AE5-0131-435F09D11407}"/>
              </a:ext>
            </a:extLst>
          </p:cNvPr>
          <p:cNvSpPr>
            <a:spLocks noGrp="1"/>
          </p:cNvSpPr>
          <p:nvPr>
            <p:ph type="title"/>
          </p:nvPr>
        </p:nvSpPr>
        <p:spPr>
          <a:xfrm>
            <a:off x="374650" y="1761382"/>
            <a:ext cx="11442700" cy="1468705"/>
          </a:xfrm>
        </p:spPr>
        <p:txBody>
          <a:bodyPr/>
          <a:lstStyle/>
          <a:p>
            <a:r>
              <a:rPr lang="en-US" sz="4000" dirty="0"/>
              <a:t>No matter how complex, AI can only connect *to* you. It can’t connect *with* you</a:t>
            </a:r>
          </a:p>
        </p:txBody>
      </p:sp>
      <p:pic>
        <p:nvPicPr>
          <p:cNvPr id="7" name="Picture 6">
            <a:extLst>
              <a:ext uri="{FF2B5EF4-FFF2-40B4-BE49-F238E27FC236}">
                <a16:creationId xmlns:a16="http://schemas.microsoft.com/office/drawing/2014/main" id="{1D029FBF-CB75-733B-2194-8282E45E2B66}"/>
              </a:ext>
            </a:extLst>
          </p:cNvPr>
          <p:cNvPicPr>
            <a:picLocks noChangeAspect="1"/>
          </p:cNvPicPr>
          <p:nvPr/>
        </p:nvPicPr>
        <p:blipFill>
          <a:blip r:embed="rId3"/>
          <a:stretch>
            <a:fillRect/>
          </a:stretch>
        </p:blipFill>
        <p:spPr>
          <a:xfrm>
            <a:off x="610342" y="2961739"/>
            <a:ext cx="6743700" cy="1955800"/>
          </a:xfrm>
          <a:prstGeom prst="rect">
            <a:avLst/>
          </a:prstGeom>
        </p:spPr>
      </p:pic>
      <p:pic>
        <p:nvPicPr>
          <p:cNvPr id="9" name="Picture 8">
            <a:extLst>
              <a:ext uri="{FF2B5EF4-FFF2-40B4-BE49-F238E27FC236}">
                <a16:creationId xmlns:a16="http://schemas.microsoft.com/office/drawing/2014/main" id="{8FDC32C2-51BC-AF6B-AE51-21C51CA5A477}"/>
              </a:ext>
            </a:extLst>
          </p:cNvPr>
          <p:cNvPicPr>
            <a:picLocks noChangeAspect="1"/>
          </p:cNvPicPr>
          <p:nvPr/>
        </p:nvPicPr>
        <p:blipFill>
          <a:blip r:embed="rId4"/>
          <a:stretch>
            <a:fillRect/>
          </a:stretch>
        </p:blipFill>
        <p:spPr>
          <a:xfrm>
            <a:off x="4946650" y="4237676"/>
            <a:ext cx="6870700" cy="2159000"/>
          </a:xfrm>
          <a:prstGeom prst="rect">
            <a:avLst/>
          </a:prstGeom>
        </p:spPr>
      </p:pic>
    </p:spTree>
    <p:extLst>
      <p:ext uri="{BB962C8B-B14F-4D97-AF65-F5344CB8AC3E}">
        <p14:creationId xmlns:p14="http://schemas.microsoft.com/office/powerpoint/2010/main" val="3799978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9C8F84-4359-2AE5-0131-435F09D11407}"/>
              </a:ext>
            </a:extLst>
          </p:cNvPr>
          <p:cNvSpPr>
            <a:spLocks noGrp="1"/>
          </p:cNvSpPr>
          <p:nvPr>
            <p:ph type="title"/>
          </p:nvPr>
        </p:nvSpPr>
        <p:spPr>
          <a:xfrm>
            <a:off x="374650" y="1761383"/>
            <a:ext cx="11442700" cy="815182"/>
          </a:xfrm>
        </p:spPr>
        <p:txBody>
          <a:bodyPr/>
          <a:lstStyle/>
          <a:p>
            <a:r>
              <a:rPr lang="en-US" sz="4000" dirty="0"/>
              <a:t>“Some people call this artificial intelligence, but the reality is this technology will enhance us. So instead of artificial intelligence, I think we'll augment our</a:t>
            </a:r>
            <a:br>
              <a:rPr lang="en-US" sz="4000" dirty="0"/>
            </a:br>
            <a:r>
              <a:rPr lang="en-US" sz="4000" dirty="0"/>
              <a:t>intelligence.”</a:t>
            </a:r>
          </a:p>
        </p:txBody>
      </p:sp>
      <p:sp>
        <p:nvSpPr>
          <p:cNvPr id="5" name="Text Placeholder 4">
            <a:extLst>
              <a:ext uri="{FF2B5EF4-FFF2-40B4-BE49-F238E27FC236}">
                <a16:creationId xmlns:a16="http://schemas.microsoft.com/office/drawing/2014/main" id="{2C165526-5AD6-BF72-2EBD-215F9B1488E8}"/>
              </a:ext>
            </a:extLst>
          </p:cNvPr>
          <p:cNvSpPr>
            <a:spLocks noGrp="1"/>
          </p:cNvSpPr>
          <p:nvPr>
            <p:ph type="body" sz="quarter" idx="10"/>
          </p:nvPr>
        </p:nvSpPr>
        <p:spPr>
          <a:xfrm>
            <a:off x="3676650" y="4819999"/>
            <a:ext cx="4838700" cy="685800"/>
          </a:xfrm>
        </p:spPr>
        <p:txBody>
          <a:bodyPr/>
          <a:lstStyle/>
          <a:p>
            <a:r>
              <a:rPr lang="en-US" dirty="0" err="1"/>
              <a:t>Ginni</a:t>
            </a:r>
            <a:r>
              <a:rPr lang="en-US" dirty="0"/>
              <a:t> Rometty</a:t>
            </a:r>
          </a:p>
        </p:txBody>
      </p:sp>
    </p:spTree>
    <p:extLst>
      <p:ext uri="{BB962C8B-B14F-4D97-AF65-F5344CB8AC3E}">
        <p14:creationId xmlns:p14="http://schemas.microsoft.com/office/powerpoint/2010/main" val="31002597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689657-ACBF-4174-9DE5-E4D4339763A3}"/>
              </a:ext>
            </a:extLst>
          </p:cNvPr>
          <p:cNvSpPr>
            <a:spLocks noGrp="1"/>
          </p:cNvSpPr>
          <p:nvPr>
            <p:ph type="title"/>
          </p:nvPr>
        </p:nvSpPr>
        <p:spPr>
          <a:xfrm>
            <a:off x="498632" y="1372133"/>
            <a:ext cx="11442700" cy="815182"/>
          </a:xfrm>
        </p:spPr>
        <p:txBody>
          <a:bodyPr/>
          <a:lstStyle/>
          <a:p>
            <a:r>
              <a:rPr lang="en-US" dirty="0">
                <a:solidFill>
                  <a:schemeClr val="accent1"/>
                </a:solidFill>
              </a:rPr>
              <a:t>Thank you!</a:t>
            </a:r>
            <a:br>
              <a:rPr lang="en-US" dirty="0">
                <a:solidFill>
                  <a:schemeClr val="accent1"/>
                </a:solidFill>
              </a:rPr>
            </a:br>
            <a:r>
              <a:rPr lang="en-US" sz="3200" dirty="0">
                <a:solidFill>
                  <a:schemeClr val="accent1"/>
                </a:solidFill>
              </a:rPr>
              <a:t>Zac </a:t>
            </a:r>
            <a:r>
              <a:rPr lang="en-US" sz="3200" dirty="0" err="1">
                <a:solidFill>
                  <a:schemeClr val="accent1"/>
                </a:solidFill>
              </a:rPr>
              <a:t>Streelman</a:t>
            </a:r>
            <a:br>
              <a:rPr lang="en-US" sz="3200" dirty="0">
                <a:solidFill>
                  <a:schemeClr val="accent1"/>
                </a:solidFill>
              </a:rPr>
            </a:br>
            <a:r>
              <a:rPr lang="en-US" sz="3200" dirty="0">
                <a:solidFill>
                  <a:schemeClr val="accent1"/>
                </a:solidFill>
                <a:hlinkClick r:id="rId3"/>
              </a:rPr>
              <a:t>zstreelman@revfcu.com</a:t>
            </a:r>
            <a:br>
              <a:rPr lang="en-US" sz="3200" dirty="0">
                <a:solidFill>
                  <a:schemeClr val="accent1"/>
                </a:solidFill>
              </a:rPr>
            </a:br>
            <a:endParaRPr lang="en-US" dirty="0">
              <a:solidFill>
                <a:schemeClr val="accent1"/>
              </a:solidFill>
            </a:endParaRPr>
          </a:p>
        </p:txBody>
      </p:sp>
      <p:pic>
        <p:nvPicPr>
          <p:cNvPr id="3" name="Picture 2" descr="A qr code on a white background&#10;&#10;Description automatically generated">
            <a:extLst>
              <a:ext uri="{FF2B5EF4-FFF2-40B4-BE49-F238E27FC236}">
                <a16:creationId xmlns:a16="http://schemas.microsoft.com/office/drawing/2014/main" id="{D397B0A0-AA92-79A5-83E8-699255AFA0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7877" y="4262511"/>
            <a:ext cx="2295686" cy="2295686"/>
          </a:xfrm>
          <a:prstGeom prst="rect">
            <a:avLst/>
          </a:prstGeom>
        </p:spPr>
      </p:pic>
    </p:spTree>
    <p:extLst>
      <p:ext uri="{BB962C8B-B14F-4D97-AF65-F5344CB8AC3E}">
        <p14:creationId xmlns:p14="http://schemas.microsoft.com/office/powerpoint/2010/main" val="549767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838AB8-9096-F5B8-A0BA-52A0E5C1D021}"/>
              </a:ext>
            </a:extLst>
          </p:cNvPr>
          <p:cNvSpPr>
            <a:spLocks noGrp="1"/>
          </p:cNvSpPr>
          <p:nvPr>
            <p:ph type="title"/>
          </p:nvPr>
        </p:nvSpPr>
        <p:spPr/>
        <p:txBody>
          <a:bodyPr/>
          <a:lstStyle/>
          <a:p>
            <a:r>
              <a:rPr lang="en-US" dirty="0"/>
              <a:t>Augmenting the Human</a:t>
            </a:r>
          </a:p>
        </p:txBody>
      </p:sp>
      <p:sp>
        <p:nvSpPr>
          <p:cNvPr id="6" name="Text Placeholder 5">
            <a:extLst>
              <a:ext uri="{FF2B5EF4-FFF2-40B4-BE49-F238E27FC236}">
                <a16:creationId xmlns:a16="http://schemas.microsoft.com/office/drawing/2014/main" id="{A2AEF808-B1BD-B034-40B0-B3CF4AC77350}"/>
              </a:ext>
            </a:extLst>
          </p:cNvPr>
          <p:cNvSpPr>
            <a:spLocks noGrp="1"/>
          </p:cNvSpPr>
          <p:nvPr>
            <p:ph type="body" sz="quarter" idx="10"/>
          </p:nvPr>
        </p:nvSpPr>
        <p:spPr>
          <a:xfrm>
            <a:off x="3354161" y="3581400"/>
            <a:ext cx="5483679" cy="685800"/>
          </a:xfrm>
        </p:spPr>
        <p:txBody>
          <a:bodyPr/>
          <a:lstStyle/>
          <a:p>
            <a:r>
              <a:rPr lang="en-US" dirty="0"/>
              <a:t>Leveraging AI Strategically</a:t>
            </a:r>
          </a:p>
        </p:txBody>
      </p:sp>
    </p:spTree>
    <p:extLst>
      <p:ext uri="{BB962C8B-B14F-4D97-AF65-F5344CB8AC3E}">
        <p14:creationId xmlns:p14="http://schemas.microsoft.com/office/powerpoint/2010/main" val="40382443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beach with blue water and blue sky&#10;&#10;Description automatically generated">
            <a:extLst>
              <a:ext uri="{FF2B5EF4-FFF2-40B4-BE49-F238E27FC236}">
                <a16:creationId xmlns:a16="http://schemas.microsoft.com/office/drawing/2014/main" id="{FAE90A78-A557-B5D8-DCFD-3A536211244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3970095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6702082-032C-889F-24CF-BDCC70F02A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7834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9C8F84-4359-2AE5-0131-435F09D11407}"/>
              </a:ext>
            </a:extLst>
          </p:cNvPr>
          <p:cNvSpPr>
            <a:spLocks noGrp="1"/>
          </p:cNvSpPr>
          <p:nvPr>
            <p:ph type="title"/>
          </p:nvPr>
        </p:nvSpPr>
        <p:spPr>
          <a:xfrm>
            <a:off x="374650" y="1761383"/>
            <a:ext cx="11442700" cy="815182"/>
          </a:xfrm>
        </p:spPr>
        <p:txBody>
          <a:bodyPr/>
          <a:lstStyle/>
          <a:p>
            <a:r>
              <a:rPr lang="en-US" sz="4400" dirty="0"/>
              <a:t>“AI is one of the most important things humanity is working on. It is more profound than, I </a:t>
            </a:r>
            <a:r>
              <a:rPr lang="en-US" sz="4400" dirty="0" err="1"/>
              <a:t>dunno</a:t>
            </a:r>
            <a:r>
              <a:rPr lang="en-US" sz="4400" dirty="0"/>
              <a:t> </a:t>
            </a:r>
            <a:r>
              <a:rPr lang="en-US" sz="4400"/>
              <a:t>[sic], </a:t>
            </a:r>
            <a:r>
              <a:rPr lang="en-US" sz="4400" dirty="0"/>
              <a:t>electricity or fire.”</a:t>
            </a:r>
          </a:p>
        </p:txBody>
      </p:sp>
      <p:sp>
        <p:nvSpPr>
          <p:cNvPr id="5" name="Text Placeholder 4">
            <a:extLst>
              <a:ext uri="{FF2B5EF4-FFF2-40B4-BE49-F238E27FC236}">
                <a16:creationId xmlns:a16="http://schemas.microsoft.com/office/drawing/2014/main" id="{2C165526-5AD6-BF72-2EBD-215F9B1488E8}"/>
              </a:ext>
            </a:extLst>
          </p:cNvPr>
          <p:cNvSpPr>
            <a:spLocks noGrp="1"/>
          </p:cNvSpPr>
          <p:nvPr>
            <p:ph type="body" sz="quarter" idx="10"/>
          </p:nvPr>
        </p:nvSpPr>
        <p:spPr>
          <a:xfrm>
            <a:off x="3676650" y="4116615"/>
            <a:ext cx="4838700" cy="685800"/>
          </a:xfrm>
        </p:spPr>
        <p:txBody>
          <a:bodyPr/>
          <a:lstStyle/>
          <a:p>
            <a:r>
              <a:rPr lang="en-US" dirty="0"/>
              <a:t>Sundar Pichai</a:t>
            </a:r>
          </a:p>
        </p:txBody>
      </p:sp>
    </p:spTree>
    <p:extLst>
      <p:ext uri="{BB962C8B-B14F-4D97-AF65-F5344CB8AC3E}">
        <p14:creationId xmlns:p14="http://schemas.microsoft.com/office/powerpoint/2010/main" val="26197828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9C8F84-4359-2AE5-0131-435F09D11407}"/>
              </a:ext>
            </a:extLst>
          </p:cNvPr>
          <p:cNvSpPr>
            <a:spLocks noGrp="1"/>
          </p:cNvSpPr>
          <p:nvPr>
            <p:ph type="title"/>
          </p:nvPr>
        </p:nvSpPr>
        <p:spPr>
          <a:xfrm>
            <a:off x="374650" y="1761383"/>
            <a:ext cx="11442700" cy="815182"/>
          </a:xfrm>
        </p:spPr>
        <p:txBody>
          <a:bodyPr/>
          <a:lstStyle/>
          <a:p>
            <a:r>
              <a:rPr lang="en-US" sz="4400" dirty="0"/>
              <a:t>“By far, the greatest danger of Artificial Intelligence is that people conclude too early that they understand it.”</a:t>
            </a:r>
          </a:p>
        </p:txBody>
      </p:sp>
      <p:sp>
        <p:nvSpPr>
          <p:cNvPr id="5" name="Text Placeholder 4">
            <a:extLst>
              <a:ext uri="{FF2B5EF4-FFF2-40B4-BE49-F238E27FC236}">
                <a16:creationId xmlns:a16="http://schemas.microsoft.com/office/drawing/2014/main" id="{2C165526-5AD6-BF72-2EBD-215F9B1488E8}"/>
              </a:ext>
            </a:extLst>
          </p:cNvPr>
          <p:cNvSpPr>
            <a:spLocks noGrp="1"/>
          </p:cNvSpPr>
          <p:nvPr>
            <p:ph type="body" sz="quarter" idx="10"/>
          </p:nvPr>
        </p:nvSpPr>
        <p:spPr>
          <a:xfrm>
            <a:off x="3676650" y="4116615"/>
            <a:ext cx="4838700" cy="685800"/>
          </a:xfrm>
        </p:spPr>
        <p:txBody>
          <a:bodyPr/>
          <a:lstStyle/>
          <a:p>
            <a:r>
              <a:rPr lang="en-US" i="0" u="none" strike="noStrike" dirty="0">
                <a:effectLst/>
              </a:rPr>
              <a:t>Eliezer </a:t>
            </a:r>
            <a:r>
              <a:rPr lang="en-US" i="0" u="none" strike="noStrike" dirty="0" err="1">
                <a:effectLst/>
              </a:rPr>
              <a:t>Yudkowsky</a:t>
            </a:r>
            <a:endParaRPr lang="en-US" dirty="0"/>
          </a:p>
        </p:txBody>
      </p:sp>
    </p:spTree>
    <p:extLst>
      <p:ext uri="{BB962C8B-B14F-4D97-AF65-F5344CB8AC3E}">
        <p14:creationId xmlns:p14="http://schemas.microsoft.com/office/powerpoint/2010/main" val="8532986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80A75-06B5-134E-7359-7D1C934EA700}"/>
              </a:ext>
            </a:extLst>
          </p:cNvPr>
          <p:cNvSpPr>
            <a:spLocks noGrp="1"/>
          </p:cNvSpPr>
          <p:nvPr>
            <p:ph type="title"/>
          </p:nvPr>
        </p:nvSpPr>
        <p:spPr/>
        <p:txBody>
          <a:bodyPr/>
          <a:lstStyle/>
          <a:p>
            <a:r>
              <a:rPr lang="en-US" dirty="0"/>
              <a:t>What do you mean when you </a:t>
            </a:r>
            <a:r>
              <a:rPr lang="en-US" dirty="0">
                <a:solidFill>
                  <a:schemeClr val="accent1"/>
                </a:solidFill>
              </a:rPr>
              <a:t>say “AI”?</a:t>
            </a:r>
          </a:p>
        </p:txBody>
      </p:sp>
      <p:pic>
        <p:nvPicPr>
          <p:cNvPr id="2050" name="Picture 2" descr="AI powered pen">
            <a:extLst>
              <a:ext uri="{FF2B5EF4-FFF2-40B4-BE49-F238E27FC236}">
                <a16:creationId xmlns:a16="http://schemas.microsoft.com/office/drawing/2014/main" id="{C3522024-F387-7F0E-2ED7-726038D63B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3804" y="94232"/>
            <a:ext cx="6087495" cy="6669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9757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29ABF-7B24-7A97-0ADB-B7944D3EE70F}"/>
              </a:ext>
            </a:extLst>
          </p:cNvPr>
          <p:cNvSpPr>
            <a:spLocks noGrp="1"/>
          </p:cNvSpPr>
          <p:nvPr>
            <p:ph type="title"/>
          </p:nvPr>
        </p:nvSpPr>
        <p:spPr/>
        <p:txBody>
          <a:bodyPr/>
          <a:lstStyle/>
          <a:p>
            <a:r>
              <a:rPr lang="en-US" dirty="0"/>
              <a:t>What problem are you trying </a:t>
            </a:r>
            <a:r>
              <a:rPr lang="en-US" dirty="0">
                <a:solidFill>
                  <a:schemeClr val="accent1"/>
                </a:solidFill>
              </a:rPr>
              <a:t>to solve</a:t>
            </a:r>
            <a:r>
              <a:rPr lang="en-US" dirty="0"/>
              <a:t>?</a:t>
            </a:r>
          </a:p>
        </p:txBody>
      </p:sp>
      <p:sp>
        <p:nvSpPr>
          <p:cNvPr id="3" name="Text Placeholder 2">
            <a:extLst>
              <a:ext uri="{FF2B5EF4-FFF2-40B4-BE49-F238E27FC236}">
                <a16:creationId xmlns:a16="http://schemas.microsoft.com/office/drawing/2014/main" id="{231DC7EE-CA63-0461-9CC4-BEBA0D69C5A9}"/>
              </a:ext>
            </a:extLst>
          </p:cNvPr>
          <p:cNvSpPr>
            <a:spLocks noGrp="1"/>
          </p:cNvSpPr>
          <p:nvPr>
            <p:ph type="body" sz="quarter" idx="10"/>
          </p:nvPr>
        </p:nvSpPr>
        <p:spPr>
          <a:xfrm>
            <a:off x="4940302" y="379413"/>
            <a:ext cx="6946899" cy="6099175"/>
          </a:xfrm>
        </p:spPr>
        <p:txBody>
          <a:bodyPr/>
          <a:lstStyle/>
          <a:p>
            <a:r>
              <a:rPr lang="en-US" sz="3200" b="0" i="0" dirty="0">
                <a:solidFill>
                  <a:srgbClr val="D1D5DB"/>
                </a:solidFill>
                <a:effectLst/>
              </a:rPr>
              <a:t>AI is machine intelligence that mimics human cognitive abilities.</a:t>
            </a:r>
          </a:p>
          <a:p>
            <a:pPr lvl="1"/>
            <a:r>
              <a:rPr lang="en-US" sz="2000" b="0" dirty="0"/>
              <a:t>Understanding language, recognizing patterns, and making decisions.</a:t>
            </a:r>
          </a:p>
          <a:p>
            <a:pPr lvl="1"/>
            <a:r>
              <a:rPr lang="en-US" sz="2000" b="0" dirty="0"/>
              <a:t>Using machine learning and natural language processing to learn from data</a:t>
            </a:r>
          </a:p>
          <a:p>
            <a:pPr lvl="1"/>
            <a:r>
              <a:rPr lang="en-US" sz="2000" b="0" dirty="0"/>
              <a:t>Automating tasks, aiding complex decision-making, and uncovering insights</a:t>
            </a:r>
          </a:p>
          <a:p>
            <a:pPr lvl="1"/>
            <a:r>
              <a:rPr lang="en-US" sz="2000" b="0" dirty="0"/>
              <a:t>The goal is to create machines that reason, learn, and adapt</a:t>
            </a:r>
          </a:p>
          <a:p>
            <a:pPr lvl="1"/>
            <a:r>
              <a:rPr lang="en-US" sz="2000" dirty="0"/>
              <a:t>We’re not there yet</a:t>
            </a:r>
            <a:endParaRPr lang="en-US" sz="2000" b="0" dirty="0"/>
          </a:p>
        </p:txBody>
      </p:sp>
    </p:spTree>
    <p:extLst>
      <p:ext uri="{BB962C8B-B14F-4D97-AF65-F5344CB8AC3E}">
        <p14:creationId xmlns:p14="http://schemas.microsoft.com/office/powerpoint/2010/main" val="14260187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rgbClr val="262626"/>
      </a:dk1>
      <a:lt1>
        <a:srgbClr val="F2F2F2"/>
      </a:lt1>
      <a:dk2>
        <a:srgbClr val="5E5E5E"/>
      </a:dk2>
      <a:lt2>
        <a:srgbClr val="DDDDDD"/>
      </a:lt2>
      <a:accent1>
        <a:srgbClr val="2CD4C4"/>
      </a:accent1>
      <a:accent2>
        <a:srgbClr val="C63705"/>
      </a:accent2>
      <a:accent3>
        <a:srgbClr val="FFBF37"/>
      </a:accent3>
      <a:accent4>
        <a:srgbClr val="838383"/>
      </a:accent4>
      <a:accent5>
        <a:srgbClr val="8CE8DF"/>
      </a:accent5>
      <a:accent6>
        <a:srgbClr val="993617"/>
      </a:accent6>
      <a:hlink>
        <a:srgbClr val="659185"/>
      </a:hlink>
      <a:folHlink>
        <a:srgbClr val="B2B2B2"/>
      </a:folHlink>
    </a:clrScheme>
    <a:fontScheme name="Custom 1">
      <a:majorFont>
        <a:latin typeface="Comfortaa"/>
        <a:ea typeface=""/>
        <a:cs typeface=""/>
      </a:majorFont>
      <a:minorFont>
        <a:latin typeface="Open Sans"/>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novative Transformation 2023 Planning Session" id="{B55D802D-FA7D-4C4C-8726-60E080279D81}" vid="{59019BB3-478C-174A-953D-0C17B2130F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40916</TotalTime>
  <Words>1945</Words>
  <Application>Microsoft Macintosh PowerPoint</Application>
  <PresentationFormat>Widescreen</PresentationFormat>
  <Paragraphs>124</Paragraphs>
  <Slides>25</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-apple-system</vt:lpstr>
      <vt:lpstr>Arial</vt:lpstr>
      <vt:lpstr>Calibri</vt:lpstr>
      <vt:lpstr>McKinsey Sans</vt:lpstr>
      <vt:lpstr>Open Sans</vt:lpstr>
      <vt:lpstr>Söhne</vt:lpstr>
      <vt:lpstr>Tw Cen MT</vt:lpstr>
      <vt:lpstr>var(--artdeco-reset-typography-font-family-sans)</vt:lpstr>
      <vt:lpstr>var(--mdc-font-family-default-secondary)</vt:lpstr>
      <vt:lpstr>Wingdings</vt:lpstr>
      <vt:lpstr>Wingdings 3</vt:lpstr>
      <vt:lpstr>Integral</vt:lpstr>
      <vt:lpstr>PowerPoint Presentation</vt:lpstr>
      <vt:lpstr>Replacing the Human</vt:lpstr>
      <vt:lpstr>Augmenting the Human</vt:lpstr>
      <vt:lpstr>PowerPoint Presentation</vt:lpstr>
      <vt:lpstr>PowerPoint Presentation</vt:lpstr>
      <vt:lpstr>“AI is one of the most important things humanity is working on. It is more profound than, I dunno [sic], electricity or fire.”</vt:lpstr>
      <vt:lpstr>“By far, the greatest danger of Artificial Intelligence is that people conclude too early that they understand it.”</vt:lpstr>
      <vt:lpstr>What do you mean when you say “AI”?</vt:lpstr>
      <vt:lpstr>What problem are you trying to solve?</vt:lpstr>
      <vt:lpstr>Types of AI</vt:lpstr>
      <vt:lpstr>Types of AI</vt:lpstr>
      <vt:lpstr>Types of AI</vt:lpstr>
      <vt:lpstr>Types of AI</vt:lpstr>
      <vt:lpstr>So, it’ll solve all our problems, right?</vt:lpstr>
      <vt:lpstr>I never said he stole all my money.</vt:lpstr>
      <vt:lpstr>PowerPoint Presentation</vt:lpstr>
      <vt:lpstr>Wait! What about the  people?</vt:lpstr>
      <vt:lpstr>PowerPoint Presentation</vt:lpstr>
      <vt:lpstr>So...what jobs will AI replace?</vt:lpstr>
      <vt:lpstr>Successful AI.</vt:lpstr>
      <vt:lpstr>Wait, so AI actually needs people?</vt:lpstr>
      <vt:lpstr>AI @Work</vt:lpstr>
      <vt:lpstr>No matter how complex, AI can only connect *to* you. It can’t connect *with* you</vt:lpstr>
      <vt:lpstr>“Some people call this artificial intelligence, but the reality is this technology will enhance us. So instead of artificial intelligence, I think we'll augment our intelligence.”</vt:lpstr>
      <vt:lpstr>Thank you! Zac Streelman zstreelman@revfcu.com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Kaup</dc:creator>
  <cp:lastModifiedBy>Zac Streelman</cp:lastModifiedBy>
  <cp:revision>505</cp:revision>
  <cp:lastPrinted>2020-08-25T21:38:00Z</cp:lastPrinted>
  <dcterms:created xsi:type="dcterms:W3CDTF">2020-08-11T14:50:43Z</dcterms:created>
  <dcterms:modified xsi:type="dcterms:W3CDTF">2024-09-17T18:43:35Z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41FCCFFF-CB86-48B0-9723-EA08F963AEF4</vt:lpwstr>
  </property>
  <property fmtid="{D5CDD505-2E9C-101B-9397-08002B2CF9AE}" pid="3" name="ArticulatePath">
    <vt:lpwstr>REV Template</vt:lpwstr>
  </property>
</Properties>
</file>